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63" r:id="rId2"/>
    <p:sldId id="308" r:id="rId3"/>
    <p:sldId id="300" r:id="rId4"/>
    <p:sldId id="322" r:id="rId5"/>
    <p:sldId id="256" r:id="rId6"/>
    <p:sldId id="261" r:id="rId7"/>
    <p:sldId id="262" r:id="rId8"/>
    <p:sldId id="323" r:id="rId9"/>
    <p:sldId id="301" r:id="rId10"/>
    <p:sldId id="258" r:id="rId11"/>
    <p:sldId id="310" r:id="rId12"/>
    <p:sldId id="296" r:id="rId13"/>
    <p:sldId id="297" r:id="rId14"/>
    <p:sldId id="257" r:id="rId15"/>
    <p:sldId id="302" r:id="rId16"/>
    <p:sldId id="303" r:id="rId17"/>
    <p:sldId id="304" r:id="rId18"/>
    <p:sldId id="324" r:id="rId19"/>
    <p:sldId id="305" r:id="rId20"/>
    <p:sldId id="306" r:id="rId21"/>
    <p:sldId id="319" r:id="rId22"/>
    <p:sldId id="307" r:id="rId23"/>
    <p:sldId id="311" r:id="rId24"/>
    <p:sldId id="312" r:id="rId25"/>
    <p:sldId id="313" r:id="rId26"/>
    <p:sldId id="318" r:id="rId27"/>
    <p:sldId id="314" r:id="rId28"/>
    <p:sldId id="316" r:id="rId29"/>
    <p:sldId id="331" r:id="rId30"/>
    <p:sldId id="330" r:id="rId31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FF33"/>
    <a:srgbClr val="07101B"/>
    <a:srgbClr val="03080D"/>
    <a:srgbClr val="5983A5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21937" autoAdjust="0"/>
    <p:restoredTop sz="94660"/>
  </p:normalViewPr>
  <p:slideViewPr>
    <p:cSldViewPr>
      <p:cViewPr>
        <p:scale>
          <a:sx n="84" d="100"/>
          <a:sy n="84" d="100"/>
        </p:scale>
        <p:origin x="-426" y="-3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EDC55878-B329-4C40-A1E3-2267A45B6B5D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smtClean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DE5CB85F-3550-4D0A-BE6A-EC3FC1F9A8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ru-RU" smtClean="0"/>
          </a:p>
        </p:txBody>
      </p:sp>
      <p:sp>
        <p:nvSpPr>
          <p:cNvPr id="3379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59888F04-DD51-4903-BB92-0C10CF9C395D}" type="slidenum">
              <a:rPr lang="ru-RU"/>
              <a:pPr/>
              <a:t>30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42DFDB-4664-4121-B7EC-9E8D96C82447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BB848-1611-447A-A545-7DB66E6717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3CD0EB-4901-42EF-A18F-8764D464DFFD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9D33D-6769-4FC3-AAAD-2C445BCEAE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1498EC-A8AB-46BE-8D89-B2A7D67538E2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7C06F2-9A7A-4D97-84F7-BEA4C43EBE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38A313-4345-49AF-A01F-95041C7EF15F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C10403-DA08-4D31-AF41-265BC55D2D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C9179-186A-457B-8BEF-E3384A257F4F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05865E0-5FF5-4C71-B1AC-595BDFB4142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E12054-1DB4-4D6B-8C86-9D1B288AF122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549DB-60B9-4D2A-9EAF-CB22314ECD8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5B1383-A853-452F-BE37-966D2103B0E6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9033FF-C0E8-4484-A353-05FA8A3093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B9947E-92A7-44AE-A04D-1065843E4687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5821B5-E039-47EB-93B1-A7FC48F0B0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7901B4-EDAD-4035-AAD3-A56C642CFAC2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F9FAFB-0DA3-424E-8409-4B1F72590C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0FD603-2BFC-45EA-AFBE-74B423F3A58A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B62FC-26F2-4382-8666-CA604ECCDB8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4C7C3C-15A8-4CFF-8603-EDF1F0D2627B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544D97-E60F-4D82-B54D-39179E88D0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5A3810D4-5328-4F16-A777-64A2EAAA55EB}" type="datetimeFigureOut">
              <a:rPr lang="ru-RU"/>
              <a:pPr>
                <a:defRPr/>
              </a:pPr>
              <a:t>03.03.2016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928B75B8-3695-44C5-A141-73517A0424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slide" Target="slide5.xml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slide" Target="slid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6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2.xml"/><Relationship Id="rId5" Type="http://schemas.openxmlformats.org/officeDocument/2006/relationships/slide" Target="slide5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5.xml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4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slide" Target="slide6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slide" Target="slide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6.xml"/><Relationship Id="rId4" Type="http://schemas.openxmlformats.org/officeDocument/2006/relationships/image" Target="../media/image5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7.xml"/><Relationship Id="rId4" Type="http://schemas.openxmlformats.org/officeDocument/2006/relationships/image" Target="../media/image58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image" Target="../media/image60.jpeg"/><Relationship Id="rId7" Type="http://schemas.openxmlformats.org/officeDocument/2006/relationships/image" Target="../media/image64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12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7.xml"/><Relationship Id="rId4" Type="http://schemas.openxmlformats.org/officeDocument/2006/relationships/image" Target="../media/image6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slide" Target="slide7.xml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7.xml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9.xml"/><Relationship Id="rId7" Type="http://schemas.openxmlformats.org/officeDocument/2006/relationships/slide" Target="slide12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5" Type="http://schemas.openxmlformats.org/officeDocument/2006/relationships/slide" Target="slide11.xml"/><Relationship Id="rId4" Type="http://schemas.openxmlformats.org/officeDocument/2006/relationships/slide" Target="slide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18.xml"/><Relationship Id="rId5" Type="http://schemas.openxmlformats.org/officeDocument/2006/relationships/slide" Target="slide17.xml"/><Relationship Id="rId4" Type="http://schemas.openxmlformats.org/officeDocument/2006/relationships/slide" Target="slide1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7" Type="http://schemas.openxmlformats.org/officeDocument/2006/relationships/slide" Target="slide26.xm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" Target="slide23.xml"/><Relationship Id="rId5" Type="http://schemas.openxmlformats.org/officeDocument/2006/relationships/slide" Target="slide22.xml"/><Relationship Id="rId4" Type="http://schemas.openxmlformats.org/officeDocument/2006/relationships/slide" Target="slide2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slide" Target="slide5.xml"/><Relationship Id="rId5" Type="http://schemas.openxmlformats.org/officeDocument/2006/relationships/image" Target="../media/image12.jpe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slide" Target="slide5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2" descr="http://maxpark.com/static/u/article_image/14/12/05/tmpFrh0Bi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092488" y="908050"/>
            <a:ext cx="9144000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4" descr="http://maxpark.com/static/u/article_image/14/12/05/tmpyvFsrx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0" y="2132856"/>
            <a:ext cx="9144000" cy="178510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11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reflection blurRad="12700" stA="28000" endPos="45000" dist="1000" dir="5400000" sy="-100000" algn="bl" rotWithShape="0"/>
                </a:effectLst>
                <a:latin typeface="Segoe Script" pitchFamily="34" charset="0"/>
              </a:rPr>
              <a:t>АРКТИКА</a:t>
            </a:r>
          </a:p>
        </p:txBody>
      </p:sp>
      <p:pic>
        <p:nvPicPr>
          <p:cNvPr id="2053" name="Picture 8" descr="http://file.mobilmusic.ru/20/22/86/527546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16688" y="4292600"/>
            <a:ext cx="2230437" cy="2263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3" descr="http://rubooks.org/pic/11555/i010-001-26932941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2781300"/>
            <a:ext cx="5024438" cy="37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1267" name="Группа 7"/>
          <p:cNvGrpSpPr>
            <a:grpSpLocks/>
          </p:cNvGrpSpPr>
          <p:nvPr/>
        </p:nvGrpSpPr>
        <p:grpSpPr bwMode="auto">
          <a:xfrm>
            <a:off x="0" y="115888"/>
            <a:ext cx="4932363" cy="3744912"/>
            <a:chOff x="-252536" y="0"/>
            <a:chExt cx="9721080" cy="6858000"/>
          </a:xfrm>
        </p:grpSpPr>
        <p:pic>
          <p:nvPicPr>
            <p:cNvPr id="11274" name="Picture 2" descr="http://vdvbezheck.ru/pic/users/1/img/43c7501271a341d145f0541faf9d4e1b.jpg"/>
            <p:cNvPicPr>
              <a:picLocks noChangeAspect="1" noChangeArrowheads="1"/>
            </p:cNvPicPr>
            <p:nvPr/>
          </p:nvPicPr>
          <p:blipFill>
            <a:blip r:embed="rId3">
              <a:lum bright="-20000" contrast="40000"/>
            </a:blip>
            <a:srcRect/>
            <a:stretch>
              <a:fillRect/>
            </a:stretch>
          </p:blipFill>
          <p:spPr bwMode="auto">
            <a:xfrm>
              <a:off x="467544" y="980728"/>
              <a:ext cx="8026148" cy="4653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1275" name="Picture 14" descr="http://ramki-vsem.ru/2/3/ramka21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-252536" y="0"/>
              <a:ext cx="9721080" cy="6858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1268" name="Picture 7" descr="http://to-world-travel.ru/img/2015/042513/073250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164388" y="333375"/>
            <a:ext cx="1684337" cy="201612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1269" name="Picture 9" descr="http://images.wikia.com/genealogy/images/2/27/Vitus_Bering.jpg"/>
          <p:cNvPicPr>
            <a:picLocks noChangeAspect="1" noChangeArrowheads="1"/>
          </p:cNvPicPr>
          <p:nvPr/>
        </p:nvPicPr>
        <p:blipFill>
          <a:blip r:embed="rId6">
            <a:lum bright="-10000" contrast="40000"/>
          </a:blip>
          <a:srcRect/>
          <a:stretch>
            <a:fillRect/>
          </a:stretch>
        </p:blipFill>
        <p:spPr bwMode="auto">
          <a:xfrm>
            <a:off x="5076825" y="333375"/>
            <a:ext cx="1662113" cy="201612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270" name="Прямоугольник 11"/>
          <p:cNvSpPr>
            <a:spLocks noChangeArrowheads="1"/>
          </p:cNvSpPr>
          <p:nvPr/>
        </p:nvSpPr>
        <p:spPr bwMode="auto">
          <a:xfrm>
            <a:off x="179388" y="4149725"/>
            <a:ext cx="3744912" cy="247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300"/>
              </a:lnSpc>
            </a:pPr>
            <a:r>
              <a:rPr lang="ru-RU" sz="2400">
                <a:solidFill>
                  <a:srgbClr val="FFC000"/>
                </a:solidFill>
                <a:latin typeface="Monotype Corsiva" pitchFamily="66" charset="0"/>
              </a:rPr>
              <a:t>    </a:t>
            </a:r>
            <a:r>
              <a:rPr lang="ru-RU" sz="2800">
                <a:solidFill>
                  <a:srgbClr val="FFFF00"/>
                </a:solidFill>
                <a:latin typeface="Monotype Corsiva" pitchFamily="66" charset="0"/>
              </a:rPr>
              <a:t>1728 г.</a:t>
            </a:r>
            <a:r>
              <a:rPr lang="ru-RU" sz="2400">
                <a:solidFill>
                  <a:srgbClr val="FFC000"/>
                </a:solidFill>
                <a:latin typeface="Monotype Corsiva" pitchFamily="66" charset="0"/>
              </a:rPr>
              <a:t> – совместное плава-ние </a:t>
            </a:r>
            <a:r>
              <a:rPr lang="ru-RU" sz="2400">
                <a:solidFill>
                  <a:srgbClr val="FFFF00"/>
                </a:solidFill>
                <a:latin typeface="Monotype Corsiva" pitchFamily="66" charset="0"/>
              </a:rPr>
              <a:t>В.Беринга</a:t>
            </a:r>
            <a:r>
              <a:rPr lang="ru-RU" sz="2400">
                <a:solidFill>
                  <a:srgbClr val="FFC000"/>
                </a:solidFill>
                <a:latin typeface="Monotype Corsiva" pitchFamily="66" charset="0"/>
              </a:rPr>
              <a:t> и </a:t>
            </a:r>
            <a:r>
              <a:rPr lang="ru-RU" sz="2400">
                <a:solidFill>
                  <a:srgbClr val="FFFF00"/>
                </a:solidFill>
                <a:latin typeface="Monotype Corsiva" pitchFamily="66" charset="0"/>
              </a:rPr>
              <a:t>А.Чирикова</a:t>
            </a:r>
            <a:r>
              <a:rPr lang="ru-RU" sz="2400">
                <a:solidFill>
                  <a:srgbClr val="FFC000"/>
                </a:solidFill>
                <a:latin typeface="Monotype Corsiva" pitchFamily="66" charset="0"/>
              </a:rPr>
              <a:t>.</a:t>
            </a:r>
          </a:p>
          <a:p>
            <a:pPr>
              <a:lnSpc>
                <a:spcPts val="2300"/>
              </a:lnSpc>
            </a:pPr>
            <a:r>
              <a:rPr lang="ru-RU" sz="2400">
                <a:solidFill>
                  <a:srgbClr val="FFC000"/>
                </a:solidFill>
                <a:latin typeface="Monotype Corsiva" pitchFamily="66" charset="0"/>
              </a:rPr>
              <a:t>  Результат – открыты новые географические объекты, пол-ные географические, геологиче-ские, ботанические, зоологиче-ские и этнографические описа-ния огромной территории .</a:t>
            </a:r>
            <a:endParaRPr lang="ru-RU" sz="240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076825" y="2420938"/>
            <a:ext cx="1719263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spc="300" dirty="0">
                <a:solidFill>
                  <a:schemeClr val="bg1"/>
                </a:solidFill>
                <a:latin typeface="Monotype Corsiva" pitchFamily="66" charset="0"/>
              </a:rPr>
              <a:t>Витус Беринг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48488" y="2420938"/>
            <a:ext cx="2085975" cy="33813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600" spc="300" dirty="0">
                <a:solidFill>
                  <a:schemeClr val="bg1"/>
                </a:solidFill>
                <a:latin typeface="Monotype Corsiva" pitchFamily="66" charset="0"/>
              </a:rPr>
              <a:t>Алексей Чириков</a:t>
            </a:r>
          </a:p>
        </p:txBody>
      </p:sp>
      <p:sp>
        <p:nvSpPr>
          <p:cNvPr id="11" name="Скругленный прямоугольник 10">
            <a:hlinkClick r:id="rId7" action="ppaction://hlinksldjump"/>
          </p:cNvPr>
          <p:cNvSpPr/>
          <p:nvPr/>
        </p:nvSpPr>
        <p:spPr>
          <a:xfrm>
            <a:off x="8243888" y="6597650"/>
            <a:ext cx="792162" cy="188913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0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летопись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oollib.com/i/10/298610/i_01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115888"/>
            <a:ext cx="6553200" cy="648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 descr="http://coollib.com/i/10/298610/i_016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088" y="76200"/>
            <a:ext cx="7453312" cy="652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 descr="http://coollib.com/i/10/298610/i_017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6013" y="84138"/>
            <a:ext cx="6875462" cy="651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http://coollib.com/i/10/298610/i_019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0825" y="115888"/>
            <a:ext cx="8709025" cy="648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ttp://coollib.com/i/10/298610/i_020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5563" y="115888"/>
            <a:ext cx="9088437" cy="6481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http://coollib.com/i/10/298610/i_021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84213" y="188913"/>
            <a:ext cx="7620000" cy="640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http://coollib.com/i/10/298610/i_022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71550" y="260350"/>
            <a:ext cx="7158038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Скругленный прямоугольник 8">
            <a:hlinkClick r:id="rId9" action="ppaction://hlinksldjump"/>
          </p:cNvPr>
          <p:cNvSpPr/>
          <p:nvPr/>
        </p:nvSpPr>
        <p:spPr>
          <a:xfrm>
            <a:off x="8243888" y="6597650"/>
            <a:ext cx="792162" cy="188913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0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летопись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Прямоугольник 2"/>
          <p:cNvSpPr>
            <a:spLocks noChangeArrowheads="1"/>
          </p:cNvSpPr>
          <p:nvPr/>
        </p:nvSpPr>
        <p:spPr bwMode="auto">
          <a:xfrm>
            <a:off x="179388" y="3860800"/>
            <a:ext cx="4968875" cy="265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</a:pPr>
            <a:r>
              <a:rPr lang="ru-RU" sz="2200">
                <a:solidFill>
                  <a:srgbClr val="FFC000"/>
                </a:solidFill>
                <a:latin typeface="Monotype Corsiva" pitchFamily="66" charset="0"/>
              </a:rPr>
              <a:t>Для экспедиции </a:t>
            </a:r>
            <a:r>
              <a:rPr lang="ru-RU" sz="2400" u="sng">
                <a:solidFill>
                  <a:srgbClr val="FFFF00"/>
                </a:solidFill>
                <a:latin typeface="Monotype Corsiva" pitchFamily="66" charset="0"/>
              </a:rPr>
              <a:t>Ломоносов</a:t>
            </a:r>
            <a:r>
              <a:rPr lang="ru-RU" sz="2200" b="1">
                <a:solidFill>
                  <a:srgbClr val="FFC000"/>
                </a:solidFill>
                <a:latin typeface="Monotype Corsiva" pitchFamily="66" charset="0"/>
              </a:rPr>
              <a:t> </a:t>
            </a:r>
            <a:r>
              <a:rPr lang="ru-RU" sz="2200">
                <a:solidFill>
                  <a:srgbClr val="FFC000"/>
                </a:solidFill>
                <a:latin typeface="Monotype Corsiva" pitchFamily="66" charset="0"/>
              </a:rPr>
              <a:t>сформулировал подробные инструкции. Это были «Заметки  о снаряжении экспедиции» и «Примерная инструкция морским офицерам, отправля-ющимся </a:t>
            </a:r>
            <a:r>
              <a:rPr lang="ru-RU" sz="2200">
                <a:solidFill>
                  <a:srgbClr val="FFFF00"/>
                </a:solidFill>
                <a:latin typeface="Monotype Corsiva" pitchFamily="66" charset="0"/>
              </a:rPr>
              <a:t>к поисканию пути на восток  Север-ным Сибирским океаном</a:t>
            </a:r>
            <a:r>
              <a:rPr lang="ru-RU" sz="2200">
                <a:solidFill>
                  <a:srgbClr val="FFC000"/>
                </a:solidFill>
                <a:latin typeface="Monotype Corsiva" pitchFamily="66" charset="0"/>
              </a:rPr>
              <a:t>». </a:t>
            </a:r>
          </a:p>
          <a:p>
            <a:pPr>
              <a:lnSpc>
                <a:spcPts val="2000"/>
              </a:lnSpc>
            </a:pPr>
            <a:r>
              <a:rPr lang="ru-RU" sz="2200">
                <a:solidFill>
                  <a:srgbClr val="FFC000"/>
                </a:solidFill>
                <a:latin typeface="Monotype Corsiva" pitchFamily="66" charset="0"/>
              </a:rPr>
              <a:t>Ученый разработал план научных наблюде-ний, по его проекту в мастерских Академии наук и Адмиралтейства была изготовлены мореходные инструменты.</a:t>
            </a:r>
          </a:p>
        </p:txBody>
      </p:sp>
      <p:sp>
        <p:nvSpPr>
          <p:cNvPr id="13315" name="Прямоугольник 1"/>
          <p:cNvSpPr>
            <a:spLocks noChangeArrowheads="1"/>
          </p:cNvSpPr>
          <p:nvPr/>
        </p:nvSpPr>
        <p:spPr bwMode="auto">
          <a:xfrm>
            <a:off x="4643438" y="620713"/>
            <a:ext cx="4319587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</a:pPr>
            <a:r>
              <a:rPr lang="ru-RU" sz="2200">
                <a:solidFill>
                  <a:srgbClr val="FFC000"/>
                </a:solidFill>
                <a:latin typeface="Monotype Corsiva" pitchFamily="66" charset="0"/>
              </a:rPr>
              <a:t>Изучив географические сведения о полярных странах</a:t>
            </a:r>
            <a:r>
              <a:rPr lang="ru-RU" sz="2200">
                <a:solidFill>
                  <a:srgbClr val="FFFF00"/>
                </a:solidFill>
                <a:latin typeface="Monotype Corsiva" pitchFamily="66" charset="0"/>
              </a:rPr>
              <a:t>,  </a:t>
            </a:r>
            <a:r>
              <a:rPr lang="ru-RU" sz="2400" u="sng">
                <a:solidFill>
                  <a:srgbClr val="FFFF00"/>
                </a:solidFill>
                <a:latin typeface="Monotype Corsiva" pitchFamily="66" charset="0"/>
              </a:rPr>
              <a:t>Ломоносов </a:t>
            </a:r>
            <a:r>
              <a:rPr lang="ru-RU" sz="2200">
                <a:solidFill>
                  <a:srgbClr val="FFC000"/>
                </a:solidFill>
                <a:latin typeface="Monotype Corsiva" pitchFamily="66" charset="0"/>
              </a:rPr>
              <a:t>пола-гал, что летом между Шпицбергеном и Новой Землей океан очищается от льдов и на широте около 80° на многие сотни километров в восточном напра-влении находится чистая вода.   </a:t>
            </a:r>
            <a:r>
              <a:rPr lang="ru-RU" sz="2200">
                <a:solidFill>
                  <a:srgbClr val="FFFF00"/>
                </a:solidFill>
                <a:latin typeface="Monotype Corsiva" pitchFamily="66" charset="0"/>
              </a:rPr>
              <a:t>Ученый</a:t>
            </a:r>
            <a:r>
              <a:rPr lang="ru-RU" sz="2200">
                <a:solidFill>
                  <a:srgbClr val="FFC000"/>
                </a:solidFill>
                <a:latin typeface="Monotype Corsiva" pitchFamily="66" charset="0"/>
              </a:rPr>
              <a:t> </a:t>
            </a:r>
            <a:r>
              <a:rPr lang="ru-RU" sz="2200">
                <a:solidFill>
                  <a:srgbClr val="FFFF00"/>
                </a:solidFill>
                <a:latin typeface="Monotype Corsiva" pitchFamily="66" charset="0"/>
              </a:rPr>
              <a:t>был убежден, что по этому пути легко можно пройти до Беринго-ва пролива, а оттуда — в Восточную Индию.</a:t>
            </a:r>
          </a:p>
        </p:txBody>
      </p:sp>
      <p:grpSp>
        <p:nvGrpSpPr>
          <p:cNvPr id="13316" name="Группа 31"/>
          <p:cNvGrpSpPr>
            <a:grpSpLocks/>
          </p:cNvGrpSpPr>
          <p:nvPr/>
        </p:nvGrpSpPr>
        <p:grpSpPr bwMode="auto">
          <a:xfrm>
            <a:off x="179388" y="188913"/>
            <a:ext cx="4321175" cy="3527425"/>
            <a:chOff x="3995936" y="980728"/>
            <a:chExt cx="5760640" cy="4464496"/>
          </a:xfrm>
        </p:grpSpPr>
        <p:pic>
          <p:nvPicPr>
            <p:cNvPr id="13325" name="Picture 22" descr="http://cs621922.vk.me/v621922208/393c0/BzVWxzJ7C1k.jp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5004048" y="1988840"/>
              <a:ext cx="3707904" cy="26140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3326" name="Picture 2" descr="http://s46.radikal.ru/i112/1102/bf/1f01dd006ee0.png"/>
            <p:cNvPicPr>
              <a:picLocks noChangeAspect="1" noChangeArrowheads="1"/>
            </p:cNvPicPr>
            <p:nvPr/>
          </p:nvPicPr>
          <p:blipFill>
            <a:blip r:embed="rId3">
              <a:lum bright="-10000" contrast="40000"/>
            </a:blip>
            <a:srcRect/>
            <a:stretch>
              <a:fillRect/>
            </a:stretch>
          </p:blipFill>
          <p:spPr bwMode="auto">
            <a:xfrm>
              <a:off x="3995936" y="980728"/>
              <a:ext cx="5760640" cy="4464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" name="Picture 14" descr="http://pwpt.ru/uploads/presentation_screenshots/87f819ba577c3d72ac5df6bac3704b41.JP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19164" t="6016" r="19964" b="14286"/>
          <a:stretch>
            <a:fillRect/>
          </a:stretch>
        </p:blipFill>
        <p:spPr bwMode="auto">
          <a:xfrm>
            <a:off x="5148064" y="3266750"/>
            <a:ext cx="3744416" cy="3474617"/>
          </a:xfrm>
          <a:prstGeom prst="ellipse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олилиния 7"/>
          <p:cNvSpPr/>
          <p:nvPr/>
        </p:nvSpPr>
        <p:spPr>
          <a:xfrm rot="174608">
            <a:off x="6470650" y="4559300"/>
            <a:ext cx="1997075" cy="1104900"/>
          </a:xfrm>
          <a:custGeom>
            <a:avLst/>
            <a:gdLst>
              <a:gd name="connsiteX0" fmla="*/ 30480 w 1996440"/>
              <a:gd name="connsiteY0" fmla="*/ 1104900 h 1104900"/>
              <a:gd name="connsiteX1" fmla="*/ 15240 w 1996440"/>
              <a:gd name="connsiteY1" fmla="*/ 1059180 h 1104900"/>
              <a:gd name="connsiteX2" fmla="*/ 0 w 1996440"/>
              <a:gd name="connsiteY2" fmla="*/ 998220 h 1104900"/>
              <a:gd name="connsiteX3" fmla="*/ 7620 w 1996440"/>
              <a:gd name="connsiteY3" fmla="*/ 853440 h 1104900"/>
              <a:gd name="connsiteX4" fmla="*/ 15240 w 1996440"/>
              <a:gd name="connsiteY4" fmla="*/ 830580 h 1104900"/>
              <a:gd name="connsiteX5" fmla="*/ 45720 w 1996440"/>
              <a:gd name="connsiteY5" fmla="*/ 784860 h 1104900"/>
              <a:gd name="connsiteX6" fmla="*/ 60960 w 1996440"/>
              <a:gd name="connsiteY6" fmla="*/ 739140 h 1104900"/>
              <a:gd name="connsiteX7" fmla="*/ 68580 w 1996440"/>
              <a:gd name="connsiteY7" fmla="*/ 716280 h 1104900"/>
              <a:gd name="connsiteX8" fmla="*/ 91440 w 1996440"/>
              <a:gd name="connsiteY8" fmla="*/ 708660 h 1104900"/>
              <a:gd name="connsiteX9" fmla="*/ 129540 w 1996440"/>
              <a:gd name="connsiteY9" fmla="*/ 640080 h 1104900"/>
              <a:gd name="connsiteX10" fmla="*/ 144780 w 1996440"/>
              <a:gd name="connsiteY10" fmla="*/ 617220 h 1104900"/>
              <a:gd name="connsiteX11" fmla="*/ 152400 w 1996440"/>
              <a:gd name="connsiteY11" fmla="*/ 594360 h 1104900"/>
              <a:gd name="connsiteX12" fmla="*/ 175260 w 1996440"/>
              <a:gd name="connsiteY12" fmla="*/ 586740 h 1104900"/>
              <a:gd name="connsiteX13" fmla="*/ 198120 w 1996440"/>
              <a:gd name="connsiteY13" fmla="*/ 571500 h 1104900"/>
              <a:gd name="connsiteX14" fmla="*/ 228600 w 1996440"/>
              <a:gd name="connsiteY14" fmla="*/ 533400 h 1104900"/>
              <a:gd name="connsiteX15" fmla="*/ 259080 w 1996440"/>
              <a:gd name="connsiteY15" fmla="*/ 502920 h 1104900"/>
              <a:gd name="connsiteX16" fmla="*/ 297180 w 1996440"/>
              <a:gd name="connsiteY16" fmla="*/ 434340 h 1104900"/>
              <a:gd name="connsiteX17" fmla="*/ 320040 w 1996440"/>
              <a:gd name="connsiteY17" fmla="*/ 419100 h 1104900"/>
              <a:gd name="connsiteX18" fmla="*/ 335280 w 1996440"/>
              <a:gd name="connsiteY18" fmla="*/ 396240 h 1104900"/>
              <a:gd name="connsiteX19" fmla="*/ 403860 w 1996440"/>
              <a:gd name="connsiteY19" fmla="*/ 342900 h 1104900"/>
              <a:gd name="connsiteX20" fmla="*/ 426720 w 1996440"/>
              <a:gd name="connsiteY20" fmla="*/ 335280 h 1104900"/>
              <a:gd name="connsiteX21" fmla="*/ 441960 w 1996440"/>
              <a:gd name="connsiteY21" fmla="*/ 312420 h 1104900"/>
              <a:gd name="connsiteX22" fmla="*/ 518160 w 1996440"/>
              <a:gd name="connsiteY22" fmla="*/ 266700 h 1104900"/>
              <a:gd name="connsiteX23" fmla="*/ 563880 w 1996440"/>
              <a:gd name="connsiteY23" fmla="*/ 236220 h 1104900"/>
              <a:gd name="connsiteX24" fmla="*/ 609600 w 1996440"/>
              <a:gd name="connsiteY24" fmla="*/ 220980 h 1104900"/>
              <a:gd name="connsiteX25" fmla="*/ 655320 w 1996440"/>
              <a:gd name="connsiteY25" fmla="*/ 190500 h 1104900"/>
              <a:gd name="connsiteX26" fmla="*/ 678180 w 1996440"/>
              <a:gd name="connsiteY26" fmla="*/ 182880 h 1104900"/>
              <a:gd name="connsiteX27" fmla="*/ 723900 w 1996440"/>
              <a:gd name="connsiteY27" fmla="*/ 152400 h 1104900"/>
              <a:gd name="connsiteX28" fmla="*/ 769620 w 1996440"/>
              <a:gd name="connsiteY28" fmla="*/ 137160 h 1104900"/>
              <a:gd name="connsiteX29" fmla="*/ 853440 w 1996440"/>
              <a:gd name="connsiteY29" fmla="*/ 114300 h 1104900"/>
              <a:gd name="connsiteX30" fmla="*/ 876300 w 1996440"/>
              <a:gd name="connsiteY30" fmla="*/ 106680 h 1104900"/>
              <a:gd name="connsiteX31" fmla="*/ 899160 w 1996440"/>
              <a:gd name="connsiteY31" fmla="*/ 99060 h 1104900"/>
              <a:gd name="connsiteX32" fmla="*/ 914400 w 1996440"/>
              <a:gd name="connsiteY32" fmla="*/ 76200 h 1104900"/>
              <a:gd name="connsiteX33" fmla="*/ 1059180 w 1996440"/>
              <a:gd name="connsiteY33" fmla="*/ 53340 h 1104900"/>
              <a:gd name="connsiteX34" fmla="*/ 1104900 w 1996440"/>
              <a:gd name="connsiteY34" fmla="*/ 45720 h 1104900"/>
              <a:gd name="connsiteX35" fmla="*/ 1173480 w 1996440"/>
              <a:gd name="connsiteY35" fmla="*/ 38100 h 1104900"/>
              <a:gd name="connsiteX36" fmla="*/ 1249680 w 1996440"/>
              <a:gd name="connsiteY36" fmla="*/ 22860 h 1104900"/>
              <a:gd name="connsiteX37" fmla="*/ 1280160 w 1996440"/>
              <a:gd name="connsiteY37" fmla="*/ 15240 h 1104900"/>
              <a:gd name="connsiteX38" fmla="*/ 1531620 w 1996440"/>
              <a:gd name="connsiteY38" fmla="*/ 7620 h 1104900"/>
              <a:gd name="connsiteX39" fmla="*/ 1554480 w 1996440"/>
              <a:gd name="connsiteY39" fmla="*/ 0 h 1104900"/>
              <a:gd name="connsiteX40" fmla="*/ 1577340 w 1996440"/>
              <a:gd name="connsiteY40" fmla="*/ 7620 h 1104900"/>
              <a:gd name="connsiteX41" fmla="*/ 1638300 w 1996440"/>
              <a:gd name="connsiteY41" fmla="*/ 22860 h 1104900"/>
              <a:gd name="connsiteX42" fmla="*/ 1653540 w 1996440"/>
              <a:gd name="connsiteY42" fmla="*/ 45720 h 1104900"/>
              <a:gd name="connsiteX43" fmla="*/ 1699260 w 1996440"/>
              <a:gd name="connsiteY43" fmla="*/ 83820 h 1104900"/>
              <a:gd name="connsiteX44" fmla="*/ 1729740 w 1996440"/>
              <a:gd name="connsiteY44" fmla="*/ 121920 h 1104900"/>
              <a:gd name="connsiteX45" fmla="*/ 1737360 w 1996440"/>
              <a:gd name="connsiteY45" fmla="*/ 144780 h 1104900"/>
              <a:gd name="connsiteX46" fmla="*/ 1790700 w 1996440"/>
              <a:gd name="connsiteY46" fmla="*/ 190500 h 1104900"/>
              <a:gd name="connsiteX47" fmla="*/ 1813560 w 1996440"/>
              <a:gd name="connsiteY47" fmla="*/ 198120 h 1104900"/>
              <a:gd name="connsiteX48" fmla="*/ 1859280 w 1996440"/>
              <a:gd name="connsiteY48" fmla="*/ 228600 h 1104900"/>
              <a:gd name="connsiteX49" fmla="*/ 1905000 w 1996440"/>
              <a:gd name="connsiteY49" fmla="*/ 266700 h 1104900"/>
              <a:gd name="connsiteX50" fmla="*/ 1912620 w 1996440"/>
              <a:gd name="connsiteY50" fmla="*/ 289560 h 1104900"/>
              <a:gd name="connsiteX51" fmla="*/ 1943100 w 1996440"/>
              <a:gd name="connsiteY51" fmla="*/ 335280 h 1104900"/>
              <a:gd name="connsiteX52" fmla="*/ 1965960 w 1996440"/>
              <a:gd name="connsiteY52" fmla="*/ 388620 h 1104900"/>
              <a:gd name="connsiteX53" fmla="*/ 1973580 w 1996440"/>
              <a:gd name="connsiteY53" fmla="*/ 411480 h 1104900"/>
              <a:gd name="connsiteX54" fmla="*/ 1988820 w 1996440"/>
              <a:gd name="connsiteY54" fmla="*/ 434340 h 1104900"/>
              <a:gd name="connsiteX55" fmla="*/ 1996440 w 1996440"/>
              <a:gd name="connsiteY55" fmla="*/ 45720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1996440" h="1104900">
                <a:moveTo>
                  <a:pt x="30480" y="1104900"/>
                </a:moveTo>
                <a:cubicBezTo>
                  <a:pt x="25400" y="1089660"/>
                  <a:pt x="18390" y="1074932"/>
                  <a:pt x="15240" y="1059180"/>
                </a:cubicBezTo>
                <a:cubicBezTo>
                  <a:pt x="6045" y="1013204"/>
                  <a:pt x="11716" y="1033367"/>
                  <a:pt x="0" y="998220"/>
                </a:cubicBezTo>
                <a:cubicBezTo>
                  <a:pt x="2540" y="949960"/>
                  <a:pt x="3245" y="901568"/>
                  <a:pt x="7620" y="853440"/>
                </a:cubicBezTo>
                <a:cubicBezTo>
                  <a:pt x="8347" y="845441"/>
                  <a:pt x="11339" y="837601"/>
                  <a:pt x="15240" y="830580"/>
                </a:cubicBezTo>
                <a:cubicBezTo>
                  <a:pt x="24135" y="814569"/>
                  <a:pt x="39928" y="802236"/>
                  <a:pt x="45720" y="784860"/>
                </a:cubicBezTo>
                <a:lnTo>
                  <a:pt x="60960" y="739140"/>
                </a:lnTo>
                <a:cubicBezTo>
                  <a:pt x="63500" y="731520"/>
                  <a:pt x="60960" y="718820"/>
                  <a:pt x="68580" y="716280"/>
                </a:cubicBezTo>
                <a:lnTo>
                  <a:pt x="91440" y="708660"/>
                </a:lnTo>
                <a:cubicBezTo>
                  <a:pt x="104852" y="668424"/>
                  <a:pt x="94605" y="692483"/>
                  <a:pt x="129540" y="640080"/>
                </a:cubicBezTo>
                <a:cubicBezTo>
                  <a:pt x="134620" y="632460"/>
                  <a:pt x="141884" y="625908"/>
                  <a:pt x="144780" y="617220"/>
                </a:cubicBezTo>
                <a:cubicBezTo>
                  <a:pt x="147320" y="609600"/>
                  <a:pt x="146720" y="600040"/>
                  <a:pt x="152400" y="594360"/>
                </a:cubicBezTo>
                <a:cubicBezTo>
                  <a:pt x="158080" y="588680"/>
                  <a:pt x="168076" y="590332"/>
                  <a:pt x="175260" y="586740"/>
                </a:cubicBezTo>
                <a:cubicBezTo>
                  <a:pt x="183451" y="582644"/>
                  <a:pt x="190500" y="576580"/>
                  <a:pt x="198120" y="571500"/>
                </a:cubicBezTo>
                <a:cubicBezTo>
                  <a:pt x="217273" y="514041"/>
                  <a:pt x="189209" y="582639"/>
                  <a:pt x="228600" y="533400"/>
                </a:cubicBezTo>
                <a:cubicBezTo>
                  <a:pt x="258156" y="496455"/>
                  <a:pt x="209204" y="519545"/>
                  <a:pt x="259080" y="502920"/>
                </a:cubicBezTo>
                <a:cubicBezTo>
                  <a:pt x="267021" y="479098"/>
                  <a:pt x="274721" y="449312"/>
                  <a:pt x="297180" y="434340"/>
                </a:cubicBezTo>
                <a:lnTo>
                  <a:pt x="320040" y="419100"/>
                </a:lnTo>
                <a:cubicBezTo>
                  <a:pt x="325120" y="411480"/>
                  <a:pt x="329417" y="403275"/>
                  <a:pt x="335280" y="396240"/>
                </a:cubicBezTo>
                <a:cubicBezTo>
                  <a:pt x="350452" y="378033"/>
                  <a:pt x="384253" y="349436"/>
                  <a:pt x="403860" y="342900"/>
                </a:cubicBezTo>
                <a:lnTo>
                  <a:pt x="426720" y="335280"/>
                </a:lnTo>
                <a:cubicBezTo>
                  <a:pt x="431800" y="327660"/>
                  <a:pt x="435068" y="318451"/>
                  <a:pt x="441960" y="312420"/>
                </a:cubicBezTo>
                <a:cubicBezTo>
                  <a:pt x="482813" y="276674"/>
                  <a:pt x="480178" y="289489"/>
                  <a:pt x="518160" y="266700"/>
                </a:cubicBezTo>
                <a:cubicBezTo>
                  <a:pt x="533866" y="257276"/>
                  <a:pt x="546504" y="242012"/>
                  <a:pt x="563880" y="236220"/>
                </a:cubicBezTo>
                <a:cubicBezTo>
                  <a:pt x="579120" y="231140"/>
                  <a:pt x="596234" y="229891"/>
                  <a:pt x="609600" y="220980"/>
                </a:cubicBezTo>
                <a:cubicBezTo>
                  <a:pt x="624840" y="210820"/>
                  <a:pt x="637944" y="196292"/>
                  <a:pt x="655320" y="190500"/>
                </a:cubicBezTo>
                <a:cubicBezTo>
                  <a:pt x="662940" y="187960"/>
                  <a:pt x="671159" y="186781"/>
                  <a:pt x="678180" y="182880"/>
                </a:cubicBezTo>
                <a:cubicBezTo>
                  <a:pt x="694191" y="173985"/>
                  <a:pt x="706524" y="158192"/>
                  <a:pt x="723900" y="152400"/>
                </a:cubicBezTo>
                <a:cubicBezTo>
                  <a:pt x="739140" y="147320"/>
                  <a:pt x="753868" y="140310"/>
                  <a:pt x="769620" y="137160"/>
                </a:cubicBezTo>
                <a:cubicBezTo>
                  <a:pt x="823472" y="126390"/>
                  <a:pt x="795433" y="133636"/>
                  <a:pt x="853440" y="114300"/>
                </a:cubicBezTo>
                <a:lnTo>
                  <a:pt x="876300" y="106680"/>
                </a:lnTo>
                <a:lnTo>
                  <a:pt x="899160" y="99060"/>
                </a:lnTo>
                <a:cubicBezTo>
                  <a:pt x="904240" y="91440"/>
                  <a:pt x="907924" y="82676"/>
                  <a:pt x="914400" y="76200"/>
                </a:cubicBezTo>
                <a:cubicBezTo>
                  <a:pt x="950966" y="39634"/>
                  <a:pt x="1017820" y="55925"/>
                  <a:pt x="1059180" y="53340"/>
                </a:cubicBezTo>
                <a:cubicBezTo>
                  <a:pt x="1074420" y="50800"/>
                  <a:pt x="1089585" y="47762"/>
                  <a:pt x="1104900" y="45720"/>
                </a:cubicBezTo>
                <a:cubicBezTo>
                  <a:pt x="1127699" y="42680"/>
                  <a:pt x="1150761" y="41687"/>
                  <a:pt x="1173480" y="38100"/>
                </a:cubicBezTo>
                <a:cubicBezTo>
                  <a:pt x="1199066" y="34060"/>
                  <a:pt x="1224550" y="29142"/>
                  <a:pt x="1249680" y="22860"/>
                </a:cubicBezTo>
                <a:cubicBezTo>
                  <a:pt x="1259840" y="20320"/>
                  <a:pt x="1269703" y="15805"/>
                  <a:pt x="1280160" y="15240"/>
                </a:cubicBezTo>
                <a:cubicBezTo>
                  <a:pt x="1363896" y="10714"/>
                  <a:pt x="1447800" y="10160"/>
                  <a:pt x="1531620" y="7620"/>
                </a:cubicBezTo>
                <a:cubicBezTo>
                  <a:pt x="1539240" y="5080"/>
                  <a:pt x="1546448" y="0"/>
                  <a:pt x="1554480" y="0"/>
                </a:cubicBezTo>
                <a:cubicBezTo>
                  <a:pt x="1562512" y="0"/>
                  <a:pt x="1569548" y="5672"/>
                  <a:pt x="1577340" y="7620"/>
                </a:cubicBezTo>
                <a:lnTo>
                  <a:pt x="1638300" y="22860"/>
                </a:lnTo>
                <a:cubicBezTo>
                  <a:pt x="1643380" y="30480"/>
                  <a:pt x="1647677" y="38685"/>
                  <a:pt x="1653540" y="45720"/>
                </a:cubicBezTo>
                <a:cubicBezTo>
                  <a:pt x="1671875" y="67722"/>
                  <a:pt x="1676783" y="68835"/>
                  <a:pt x="1699260" y="83820"/>
                </a:cubicBezTo>
                <a:cubicBezTo>
                  <a:pt x="1718413" y="141279"/>
                  <a:pt x="1690349" y="72681"/>
                  <a:pt x="1729740" y="121920"/>
                </a:cubicBezTo>
                <a:cubicBezTo>
                  <a:pt x="1734758" y="128192"/>
                  <a:pt x="1732905" y="138097"/>
                  <a:pt x="1737360" y="144780"/>
                </a:cubicBezTo>
                <a:cubicBezTo>
                  <a:pt x="1745675" y="157253"/>
                  <a:pt x="1779324" y="183999"/>
                  <a:pt x="1790700" y="190500"/>
                </a:cubicBezTo>
                <a:cubicBezTo>
                  <a:pt x="1797674" y="194485"/>
                  <a:pt x="1806539" y="194219"/>
                  <a:pt x="1813560" y="198120"/>
                </a:cubicBezTo>
                <a:cubicBezTo>
                  <a:pt x="1829571" y="207015"/>
                  <a:pt x="1859280" y="228600"/>
                  <a:pt x="1859280" y="228600"/>
                </a:cubicBezTo>
                <a:cubicBezTo>
                  <a:pt x="1911999" y="307678"/>
                  <a:pt x="1827657" y="189357"/>
                  <a:pt x="1905000" y="266700"/>
                </a:cubicBezTo>
                <a:cubicBezTo>
                  <a:pt x="1910680" y="272380"/>
                  <a:pt x="1908719" y="282539"/>
                  <a:pt x="1912620" y="289560"/>
                </a:cubicBezTo>
                <a:cubicBezTo>
                  <a:pt x="1921515" y="305571"/>
                  <a:pt x="1943100" y="335280"/>
                  <a:pt x="1943100" y="335280"/>
                </a:cubicBezTo>
                <a:cubicBezTo>
                  <a:pt x="1958959" y="398715"/>
                  <a:pt x="1939648" y="335997"/>
                  <a:pt x="1965960" y="388620"/>
                </a:cubicBezTo>
                <a:cubicBezTo>
                  <a:pt x="1969552" y="395804"/>
                  <a:pt x="1969988" y="404296"/>
                  <a:pt x="1973580" y="411480"/>
                </a:cubicBezTo>
                <a:cubicBezTo>
                  <a:pt x="1977676" y="419671"/>
                  <a:pt x="1984724" y="426149"/>
                  <a:pt x="1988820" y="434340"/>
                </a:cubicBezTo>
                <a:cubicBezTo>
                  <a:pt x="1992412" y="441524"/>
                  <a:pt x="1996440" y="457200"/>
                  <a:pt x="1996440" y="457200"/>
                </a:cubicBezTo>
              </a:path>
            </a:pathLst>
          </a:cu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3319" name="TextBox 8"/>
          <p:cNvSpPr txBox="1">
            <a:spLocks noChangeArrowheads="1"/>
          </p:cNvSpPr>
          <p:nvPr/>
        </p:nvSpPr>
        <p:spPr bwMode="auto">
          <a:xfrm>
            <a:off x="4932363" y="6381750"/>
            <a:ext cx="1209675" cy="42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ts val="1300"/>
              </a:lnSpc>
            </a:pPr>
            <a:r>
              <a:rPr lang="ru-RU" sz="11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Карта </a:t>
            </a:r>
          </a:p>
          <a:p>
            <a:pPr>
              <a:lnSpc>
                <a:spcPts val="1300"/>
              </a:lnSpc>
            </a:pPr>
            <a:r>
              <a:rPr lang="ru-RU" sz="110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М.В.Ломоносова</a:t>
            </a:r>
          </a:p>
        </p:txBody>
      </p:sp>
      <p:sp>
        <p:nvSpPr>
          <p:cNvPr id="11272" name="TextBox 9"/>
          <p:cNvSpPr txBox="1">
            <a:spLocks noChangeArrowheads="1"/>
          </p:cNvSpPr>
          <p:nvPr/>
        </p:nvSpPr>
        <p:spPr bwMode="auto">
          <a:xfrm>
            <a:off x="4572000" y="260350"/>
            <a:ext cx="45720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spc="220" dirty="0">
                <a:solidFill>
                  <a:schemeClr val="bg1"/>
                </a:solidFill>
                <a:latin typeface="Monotype Corsiva" pitchFamily="66" charset="0"/>
              </a:rPr>
              <a:t>Поиски северного пути в Азию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4572000" y="0"/>
            <a:ext cx="1668463" cy="4619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1764 - 1766 г</a:t>
            </a:r>
            <a:endParaRPr lang="ru-RU" sz="2400" b="1" dirty="0">
              <a:solidFill>
                <a:srgbClr val="FFFF00"/>
              </a:solidFill>
            </a:endParaRPr>
          </a:p>
        </p:txBody>
      </p:sp>
      <p:sp>
        <p:nvSpPr>
          <p:cNvPr id="12" name="Скругленный прямоугольник 11">
            <a:hlinkClick r:id="rId5" action="ppaction://hlinksldjump"/>
          </p:cNvPr>
          <p:cNvSpPr/>
          <p:nvPr/>
        </p:nvSpPr>
        <p:spPr>
          <a:xfrm>
            <a:off x="8243888" y="6597650"/>
            <a:ext cx="792162" cy="18891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000"/>
              </a:lnSpc>
              <a:defRPr/>
            </a:pPr>
            <a:r>
              <a:rPr lang="ru-RU" sz="1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летопись</a:t>
            </a:r>
          </a:p>
        </p:txBody>
      </p:sp>
      <p:sp>
        <p:nvSpPr>
          <p:cNvPr id="15" name="Полилиния 14"/>
          <p:cNvSpPr/>
          <p:nvPr/>
        </p:nvSpPr>
        <p:spPr>
          <a:xfrm>
            <a:off x="6469063" y="4610100"/>
            <a:ext cx="1966912" cy="1211263"/>
          </a:xfrm>
          <a:custGeom>
            <a:avLst/>
            <a:gdLst>
              <a:gd name="connsiteX0" fmla="*/ 0 w 1965960"/>
              <a:gd name="connsiteY0" fmla="*/ 1211580 h 1211580"/>
              <a:gd name="connsiteX1" fmla="*/ 22860 w 1965960"/>
              <a:gd name="connsiteY1" fmla="*/ 1203960 h 1211580"/>
              <a:gd name="connsiteX2" fmla="*/ 76200 w 1965960"/>
              <a:gd name="connsiteY2" fmla="*/ 1181100 h 1211580"/>
              <a:gd name="connsiteX3" fmla="*/ 129540 w 1965960"/>
              <a:gd name="connsiteY3" fmla="*/ 1112520 h 1211580"/>
              <a:gd name="connsiteX4" fmla="*/ 152400 w 1965960"/>
              <a:gd name="connsiteY4" fmla="*/ 1066800 h 1211580"/>
              <a:gd name="connsiteX5" fmla="*/ 167640 w 1965960"/>
              <a:gd name="connsiteY5" fmla="*/ 1036320 h 1211580"/>
              <a:gd name="connsiteX6" fmla="*/ 213360 w 1965960"/>
              <a:gd name="connsiteY6" fmla="*/ 1013460 h 1211580"/>
              <a:gd name="connsiteX7" fmla="*/ 266700 w 1965960"/>
              <a:gd name="connsiteY7" fmla="*/ 982980 h 1211580"/>
              <a:gd name="connsiteX8" fmla="*/ 320040 w 1965960"/>
              <a:gd name="connsiteY8" fmla="*/ 967740 h 1211580"/>
              <a:gd name="connsiteX9" fmla="*/ 381000 w 1965960"/>
              <a:gd name="connsiteY9" fmla="*/ 944880 h 1211580"/>
              <a:gd name="connsiteX10" fmla="*/ 426720 w 1965960"/>
              <a:gd name="connsiteY10" fmla="*/ 929640 h 1211580"/>
              <a:gd name="connsiteX11" fmla="*/ 586740 w 1965960"/>
              <a:gd name="connsiteY11" fmla="*/ 914400 h 1211580"/>
              <a:gd name="connsiteX12" fmla="*/ 601980 w 1965960"/>
              <a:gd name="connsiteY12" fmla="*/ 868680 h 1211580"/>
              <a:gd name="connsiteX13" fmla="*/ 609600 w 1965960"/>
              <a:gd name="connsiteY13" fmla="*/ 845820 h 1211580"/>
              <a:gd name="connsiteX14" fmla="*/ 617220 w 1965960"/>
              <a:gd name="connsiteY14" fmla="*/ 807720 h 1211580"/>
              <a:gd name="connsiteX15" fmla="*/ 640080 w 1965960"/>
              <a:gd name="connsiteY15" fmla="*/ 784860 h 1211580"/>
              <a:gd name="connsiteX16" fmla="*/ 647700 w 1965960"/>
              <a:gd name="connsiteY16" fmla="*/ 762000 h 1211580"/>
              <a:gd name="connsiteX17" fmla="*/ 662940 w 1965960"/>
              <a:gd name="connsiteY17" fmla="*/ 739140 h 1211580"/>
              <a:gd name="connsiteX18" fmla="*/ 655320 w 1965960"/>
              <a:gd name="connsiteY18" fmla="*/ 716280 h 1211580"/>
              <a:gd name="connsiteX19" fmla="*/ 670560 w 1965960"/>
              <a:gd name="connsiteY19" fmla="*/ 670560 h 1211580"/>
              <a:gd name="connsiteX20" fmla="*/ 693420 w 1965960"/>
              <a:gd name="connsiteY20" fmla="*/ 624840 h 1211580"/>
              <a:gd name="connsiteX21" fmla="*/ 762000 w 1965960"/>
              <a:gd name="connsiteY21" fmla="*/ 563880 h 1211580"/>
              <a:gd name="connsiteX22" fmla="*/ 792480 w 1965960"/>
              <a:gd name="connsiteY22" fmla="*/ 518160 h 1211580"/>
              <a:gd name="connsiteX23" fmla="*/ 815340 w 1965960"/>
              <a:gd name="connsiteY23" fmla="*/ 502920 h 1211580"/>
              <a:gd name="connsiteX24" fmla="*/ 861060 w 1965960"/>
              <a:gd name="connsiteY24" fmla="*/ 457200 h 1211580"/>
              <a:gd name="connsiteX25" fmla="*/ 876300 w 1965960"/>
              <a:gd name="connsiteY25" fmla="*/ 434340 h 1211580"/>
              <a:gd name="connsiteX26" fmla="*/ 899160 w 1965960"/>
              <a:gd name="connsiteY26" fmla="*/ 426720 h 1211580"/>
              <a:gd name="connsiteX27" fmla="*/ 906780 w 1965960"/>
              <a:gd name="connsiteY27" fmla="*/ 403860 h 1211580"/>
              <a:gd name="connsiteX28" fmla="*/ 929640 w 1965960"/>
              <a:gd name="connsiteY28" fmla="*/ 381000 h 1211580"/>
              <a:gd name="connsiteX29" fmla="*/ 967740 w 1965960"/>
              <a:gd name="connsiteY29" fmla="*/ 335280 h 1211580"/>
              <a:gd name="connsiteX30" fmla="*/ 960120 w 1965960"/>
              <a:gd name="connsiteY30" fmla="*/ 312420 h 1211580"/>
              <a:gd name="connsiteX31" fmla="*/ 967740 w 1965960"/>
              <a:gd name="connsiteY31" fmla="*/ 289560 h 1211580"/>
              <a:gd name="connsiteX32" fmla="*/ 1036320 w 1965960"/>
              <a:gd name="connsiteY32" fmla="*/ 228600 h 1211580"/>
              <a:gd name="connsiteX33" fmla="*/ 1074420 w 1965960"/>
              <a:gd name="connsiteY33" fmla="*/ 182880 h 1211580"/>
              <a:gd name="connsiteX34" fmla="*/ 1097280 w 1965960"/>
              <a:gd name="connsiteY34" fmla="*/ 175260 h 1211580"/>
              <a:gd name="connsiteX35" fmla="*/ 1120140 w 1965960"/>
              <a:gd name="connsiteY35" fmla="*/ 160020 h 1211580"/>
              <a:gd name="connsiteX36" fmla="*/ 1135380 w 1965960"/>
              <a:gd name="connsiteY36" fmla="*/ 137160 h 1211580"/>
              <a:gd name="connsiteX37" fmla="*/ 1165860 w 1965960"/>
              <a:gd name="connsiteY37" fmla="*/ 129540 h 1211580"/>
              <a:gd name="connsiteX38" fmla="*/ 1211580 w 1965960"/>
              <a:gd name="connsiteY38" fmla="*/ 114300 h 1211580"/>
              <a:gd name="connsiteX39" fmla="*/ 1280160 w 1965960"/>
              <a:gd name="connsiteY39" fmla="*/ 99060 h 1211580"/>
              <a:gd name="connsiteX40" fmla="*/ 1325880 w 1965960"/>
              <a:gd name="connsiteY40" fmla="*/ 76200 h 1211580"/>
              <a:gd name="connsiteX41" fmla="*/ 1348740 w 1965960"/>
              <a:gd name="connsiteY41" fmla="*/ 68580 h 1211580"/>
              <a:gd name="connsiteX42" fmla="*/ 1394460 w 1965960"/>
              <a:gd name="connsiteY42" fmla="*/ 38100 h 1211580"/>
              <a:gd name="connsiteX43" fmla="*/ 1417320 w 1965960"/>
              <a:gd name="connsiteY43" fmla="*/ 30480 h 1211580"/>
              <a:gd name="connsiteX44" fmla="*/ 1440180 w 1965960"/>
              <a:gd name="connsiteY44" fmla="*/ 15240 h 1211580"/>
              <a:gd name="connsiteX45" fmla="*/ 1485900 w 1965960"/>
              <a:gd name="connsiteY45" fmla="*/ 0 h 1211580"/>
              <a:gd name="connsiteX46" fmla="*/ 1569720 w 1965960"/>
              <a:gd name="connsiteY46" fmla="*/ 7620 h 1211580"/>
              <a:gd name="connsiteX47" fmla="*/ 1592580 w 1965960"/>
              <a:gd name="connsiteY47" fmla="*/ 15240 h 1211580"/>
              <a:gd name="connsiteX48" fmla="*/ 1607820 w 1965960"/>
              <a:gd name="connsiteY48" fmla="*/ 45720 h 1211580"/>
              <a:gd name="connsiteX49" fmla="*/ 1630680 w 1965960"/>
              <a:gd name="connsiteY49" fmla="*/ 68580 h 1211580"/>
              <a:gd name="connsiteX50" fmla="*/ 1661160 w 1965960"/>
              <a:gd name="connsiteY50" fmla="*/ 114300 h 1211580"/>
              <a:gd name="connsiteX51" fmla="*/ 1722120 w 1965960"/>
              <a:gd name="connsiteY51" fmla="*/ 137160 h 1211580"/>
              <a:gd name="connsiteX52" fmla="*/ 1783080 w 1965960"/>
              <a:gd name="connsiteY52" fmla="*/ 152400 h 1211580"/>
              <a:gd name="connsiteX53" fmla="*/ 1805940 w 1965960"/>
              <a:gd name="connsiteY53" fmla="*/ 160020 h 1211580"/>
              <a:gd name="connsiteX54" fmla="*/ 1828800 w 1965960"/>
              <a:gd name="connsiteY54" fmla="*/ 175260 h 1211580"/>
              <a:gd name="connsiteX55" fmla="*/ 1859280 w 1965960"/>
              <a:gd name="connsiteY55" fmla="*/ 243840 h 1211580"/>
              <a:gd name="connsiteX56" fmla="*/ 1866900 w 1965960"/>
              <a:gd name="connsiteY56" fmla="*/ 266700 h 1211580"/>
              <a:gd name="connsiteX57" fmla="*/ 1874520 w 1965960"/>
              <a:gd name="connsiteY57" fmla="*/ 289560 h 1211580"/>
              <a:gd name="connsiteX58" fmla="*/ 1889760 w 1965960"/>
              <a:gd name="connsiteY58" fmla="*/ 365760 h 1211580"/>
              <a:gd name="connsiteX59" fmla="*/ 1920240 w 1965960"/>
              <a:gd name="connsiteY59" fmla="*/ 411480 h 1211580"/>
              <a:gd name="connsiteX60" fmla="*/ 1935480 w 1965960"/>
              <a:gd name="connsiteY60" fmla="*/ 434340 h 1211580"/>
              <a:gd name="connsiteX61" fmla="*/ 1965960 w 1965960"/>
              <a:gd name="connsiteY61" fmla="*/ 457200 h 1211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1965960" h="1211580">
                <a:moveTo>
                  <a:pt x="0" y="1211580"/>
                </a:moveTo>
                <a:cubicBezTo>
                  <a:pt x="7620" y="1209040"/>
                  <a:pt x="15477" y="1207124"/>
                  <a:pt x="22860" y="1203960"/>
                </a:cubicBezTo>
                <a:cubicBezTo>
                  <a:pt x="88772" y="1175712"/>
                  <a:pt x="22589" y="1198970"/>
                  <a:pt x="76200" y="1181100"/>
                </a:cubicBezTo>
                <a:cubicBezTo>
                  <a:pt x="112658" y="1126414"/>
                  <a:pt x="93728" y="1148332"/>
                  <a:pt x="129540" y="1112520"/>
                </a:cubicBezTo>
                <a:cubicBezTo>
                  <a:pt x="143511" y="1070607"/>
                  <a:pt x="128765" y="1108160"/>
                  <a:pt x="152400" y="1066800"/>
                </a:cubicBezTo>
                <a:cubicBezTo>
                  <a:pt x="158036" y="1056937"/>
                  <a:pt x="160368" y="1045046"/>
                  <a:pt x="167640" y="1036320"/>
                </a:cubicBezTo>
                <a:cubicBezTo>
                  <a:pt x="183238" y="1017602"/>
                  <a:pt x="194042" y="1023119"/>
                  <a:pt x="213360" y="1013460"/>
                </a:cubicBezTo>
                <a:cubicBezTo>
                  <a:pt x="289887" y="975196"/>
                  <a:pt x="173186" y="1023057"/>
                  <a:pt x="266700" y="982980"/>
                </a:cubicBezTo>
                <a:cubicBezTo>
                  <a:pt x="282004" y="976421"/>
                  <a:pt x="304573" y="971607"/>
                  <a:pt x="320040" y="967740"/>
                </a:cubicBezTo>
                <a:cubicBezTo>
                  <a:pt x="359822" y="941218"/>
                  <a:pt x="325228" y="960091"/>
                  <a:pt x="381000" y="944880"/>
                </a:cubicBezTo>
                <a:cubicBezTo>
                  <a:pt x="396498" y="940653"/>
                  <a:pt x="410817" y="931912"/>
                  <a:pt x="426720" y="929640"/>
                </a:cubicBezTo>
                <a:cubicBezTo>
                  <a:pt x="515352" y="916978"/>
                  <a:pt x="462145" y="923300"/>
                  <a:pt x="586740" y="914400"/>
                </a:cubicBezTo>
                <a:lnTo>
                  <a:pt x="601980" y="868680"/>
                </a:lnTo>
                <a:cubicBezTo>
                  <a:pt x="604520" y="861060"/>
                  <a:pt x="608025" y="853696"/>
                  <a:pt x="609600" y="845820"/>
                </a:cubicBezTo>
                <a:cubicBezTo>
                  <a:pt x="612140" y="833120"/>
                  <a:pt x="611428" y="819304"/>
                  <a:pt x="617220" y="807720"/>
                </a:cubicBezTo>
                <a:cubicBezTo>
                  <a:pt x="622039" y="798081"/>
                  <a:pt x="632460" y="792480"/>
                  <a:pt x="640080" y="784860"/>
                </a:cubicBezTo>
                <a:cubicBezTo>
                  <a:pt x="642620" y="777240"/>
                  <a:pt x="644108" y="769184"/>
                  <a:pt x="647700" y="762000"/>
                </a:cubicBezTo>
                <a:cubicBezTo>
                  <a:pt x="651796" y="753809"/>
                  <a:pt x="661434" y="748173"/>
                  <a:pt x="662940" y="739140"/>
                </a:cubicBezTo>
                <a:cubicBezTo>
                  <a:pt x="664260" y="731217"/>
                  <a:pt x="657860" y="723900"/>
                  <a:pt x="655320" y="716280"/>
                </a:cubicBezTo>
                <a:lnTo>
                  <a:pt x="670560" y="670560"/>
                </a:lnTo>
                <a:cubicBezTo>
                  <a:pt x="676758" y="651967"/>
                  <a:pt x="678648" y="639612"/>
                  <a:pt x="693420" y="624840"/>
                </a:cubicBezTo>
                <a:cubicBezTo>
                  <a:pt x="739229" y="579031"/>
                  <a:pt x="697999" y="659882"/>
                  <a:pt x="762000" y="563880"/>
                </a:cubicBezTo>
                <a:cubicBezTo>
                  <a:pt x="772160" y="548640"/>
                  <a:pt x="777240" y="528320"/>
                  <a:pt x="792480" y="518160"/>
                </a:cubicBezTo>
                <a:cubicBezTo>
                  <a:pt x="800100" y="513080"/>
                  <a:pt x="808864" y="509396"/>
                  <a:pt x="815340" y="502920"/>
                </a:cubicBezTo>
                <a:cubicBezTo>
                  <a:pt x="872050" y="446210"/>
                  <a:pt x="807186" y="493116"/>
                  <a:pt x="861060" y="457200"/>
                </a:cubicBezTo>
                <a:cubicBezTo>
                  <a:pt x="866140" y="449580"/>
                  <a:pt x="869149" y="440061"/>
                  <a:pt x="876300" y="434340"/>
                </a:cubicBezTo>
                <a:cubicBezTo>
                  <a:pt x="882572" y="429322"/>
                  <a:pt x="893480" y="432400"/>
                  <a:pt x="899160" y="426720"/>
                </a:cubicBezTo>
                <a:cubicBezTo>
                  <a:pt x="904840" y="421040"/>
                  <a:pt x="902325" y="410543"/>
                  <a:pt x="906780" y="403860"/>
                </a:cubicBezTo>
                <a:cubicBezTo>
                  <a:pt x="912758" y="394894"/>
                  <a:pt x="922741" y="389279"/>
                  <a:pt x="929640" y="381000"/>
                </a:cubicBezTo>
                <a:cubicBezTo>
                  <a:pt x="982684" y="317347"/>
                  <a:pt x="900954" y="402066"/>
                  <a:pt x="967740" y="335280"/>
                </a:cubicBezTo>
                <a:cubicBezTo>
                  <a:pt x="965200" y="327660"/>
                  <a:pt x="960120" y="320452"/>
                  <a:pt x="960120" y="312420"/>
                </a:cubicBezTo>
                <a:cubicBezTo>
                  <a:pt x="960120" y="304388"/>
                  <a:pt x="962809" y="295900"/>
                  <a:pt x="967740" y="289560"/>
                </a:cubicBezTo>
                <a:cubicBezTo>
                  <a:pt x="995845" y="253424"/>
                  <a:pt x="1005764" y="248971"/>
                  <a:pt x="1036320" y="228600"/>
                </a:cubicBezTo>
                <a:cubicBezTo>
                  <a:pt x="1047565" y="211732"/>
                  <a:pt x="1056819" y="194614"/>
                  <a:pt x="1074420" y="182880"/>
                </a:cubicBezTo>
                <a:cubicBezTo>
                  <a:pt x="1081103" y="178425"/>
                  <a:pt x="1090096" y="178852"/>
                  <a:pt x="1097280" y="175260"/>
                </a:cubicBezTo>
                <a:cubicBezTo>
                  <a:pt x="1105471" y="171164"/>
                  <a:pt x="1112520" y="165100"/>
                  <a:pt x="1120140" y="160020"/>
                </a:cubicBezTo>
                <a:cubicBezTo>
                  <a:pt x="1125220" y="152400"/>
                  <a:pt x="1127760" y="142240"/>
                  <a:pt x="1135380" y="137160"/>
                </a:cubicBezTo>
                <a:cubicBezTo>
                  <a:pt x="1144094" y="131351"/>
                  <a:pt x="1155829" y="132549"/>
                  <a:pt x="1165860" y="129540"/>
                </a:cubicBezTo>
                <a:cubicBezTo>
                  <a:pt x="1181247" y="124924"/>
                  <a:pt x="1196340" y="119380"/>
                  <a:pt x="1211580" y="114300"/>
                </a:cubicBezTo>
                <a:cubicBezTo>
                  <a:pt x="1263041" y="97146"/>
                  <a:pt x="1199696" y="116941"/>
                  <a:pt x="1280160" y="99060"/>
                </a:cubicBezTo>
                <a:cubicBezTo>
                  <a:pt x="1314636" y="91399"/>
                  <a:pt x="1292999" y="92640"/>
                  <a:pt x="1325880" y="76200"/>
                </a:cubicBezTo>
                <a:cubicBezTo>
                  <a:pt x="1333064" y="72608"/>
                  <a:pt x="1341719" y="72481"/>
                  <a:pt x="1348740" y="68580"/>
                </a:cubicBezTo>
                <a:cubicBezTo>
                  <a:pt x="1364751" y="59685"/>
                  <a:pt x="1377084" y="43892"/>
                  <a:pt x="1394460" y="38100"/>
                </a:cubicBezTo>
                <a:cubicBezTo>
                  <a:pt x="1402080" y="35560"/>
                  <a:pt x="1410136" y="34072"/>
                  <a:pt x="1417320" y="30480"/>
                </a:cubicBezTo>
                <a:cubicBezTo>
                  <a:pt x="1425511" y="26384"/>
                  <a:pt x="1431811" y="18959"/>
                  <a:pt x="1440180" y="15240"/>
                </a:cubicBezTo>
                <a:cubicBezTo>
                  <a:pt x="1454860" y="8716"/>
                  <a:pt x="1485900" y="0"/>
                  <a:pt x="1485900" y="0"/>
                </a:cubicBezTo>
                <a:cubicBezTo>
                  <a:pt x="1513840" y="2540"/>
                  <a:pt x="1541947" y="3652"/>
                  <a:pt x="1569720" y="7620"/>
                </a:cubicBezTo>
                <a:cubicBezTo>
                  <a:pt x="1577671" y="8756"/>
                  <a:pt x="1586900" y="9560"/>
                  <a:pt x="1592580" y="15240"/>
                </a:cubicBezTo>
                <a:cubicBezTo>
                  <a:pt x="1600612" y="23272"/>
                  <a:pt x="1601218" y="36477"/>
                  <a:pt x="1607820" y="45720"/>
                </a:cubicBezTo>
                <a:cubicBezTo>
                  <a:pt x="1614084" y="54489"/>
                  <a:pt x="1624064" y="60074"/>
                  <a:pt x="1630680" y="68580"/>
                </a:cubicBezTo>
                <a:cubicBezTo>
                  <a:pt x="1641925" y="83038"/>
                  <a:pt x="1643391" y="109858"/>
                  <a:pt x="1661160" y="114300"/>
                </a:cubicBezTo>
                <a:cubicBezTo>
                  <a:pt x="1776134" y="143044"/>
                  <a:pt x="1602579" y="97313"/>
                  <a:pt x="1722120" y="137160"/>
                </a:cubicBezTo>
                <a:cubicBezTo>
                  <a:pt x="1741991" y="143784"/>
                  <a:pt x="1763209" y="145776"/>
                  <a:pt x="1783080" y="152400"/>
                </a:cubicBezTo>
                <a:cubicBezTo>
                  <a:pt x="1790700" y="154940"/>
                  <a:pt x="1798756" y="156428"/>
                  <a:pt x="1805940" y="160020"/>
                </a:cubicBezTo>
                <a:cubicBezTo>
                  <a:pt x="1814131" y="164116"/>
                  <a:pt x="1821180" y="170180"/>
                  <a:pt x="1828800" y="175260"/>
                </a:cubicBezTo>
                <a:cubicBezTo>
                  <a:pt x="1852951" y="211486"/>
                  <a:pt x="1841144" y="189432"/>
                  <a:pt x="1859280" y="243840"/>
                </a:cubicBezTo>
                <a:lnTo>
                  <a:pt x="1866900" y="266700"/>
                </a:lnTo>
                <a:lnTo>
                  <a:pt x="1874520" y="289560"/>
                </a:lnTo>
                <a:cubicBezTo>
                  <a:pt x="1876413" y="302812"/>
                  <a:pt x="1879530" y="347345"/>
                  <a:pt x="1889760" y="365760"/>
                </a:cubicBezTo>
                <a:cubicBezTo>
                  <a:pt x="1898655" y="381771"/>
                  <a:pt x="1910080" y="396240"/>
                  <a:pt x="1920240" y="411480"/>
                </a:cubicBezTo>
                <a:cubicBezTo>
                  <a:pt x="1925320" y="419100"/>
                  <a:pt x="1927860" y="429260"/>
                  <a:pt x="1935480" y="434340"/>
                </a:cubicBezTo>
                <a:cubicBezTo>
                  <a:pt x="1961329" y="451573"/>
                  <a:pt x="1951864" y="443104"/>
                  <a:pt x="1965960" y="457200"/>
                </a:cubicBezTo>
              </a:path>
            </a:pathLst>
          </a:custGeom>
          <a:ln w="28575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3324" name="Picture 2" descr="http://s45.radikal.ru/i108/0902/1c/f9d3626eb35a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99288" y="4997450"/>
            <a:ext cx="36512" cy="36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3"/>
          <p:cNvSpPr>
            <a:spLocks noChangeArrowheads="1"/>
          </p:cNvSpPr>
          <p:nvPr/>
        </p:nvSpPr>
        <p:spPr bwMode="auto">
          <a:xfrm>
            <a:off x="3851275" y="188913"/>
            <a:ext cx="5041900" cy="273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defRPr/>
            </a:pPr>
            <a:r>
              <a:rPr lang="ru-RU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В мае 1764 г.   Екатерина II </a:t>
            </a:r>
          </a:p>
          <a:p>
            <a:pPr>
              <a:defRPr/>
            </a:pPr>
            <a:r>
              <a:rPr lang="ru-RU" sz="2400" dirty="0">
                <a:solidFill>
                  <a:srgbClr val="FFC000"/>
                </a:solidFill>
                <a:latin typeface="Monotype Corsiva" pitchFamily="66" charset="0"/>
                <a:cs typeface="Times New Roman" pitchFamily="18" charset="0"/>
              </a:rPr>
              <a:t>подписала секретный высочайший указ </a:t>
            </a:r>
          </a:p>
          <a:p>
            <a:pPr>
              <a:defRPr/>
            </a:pPr>
            <a:r>
              <a:rPr lang="ru-RU" sz="2400" dirty="0">
                <a:solidFill>
                  <a:srgbClr val="FFC000"/>
                </a:solidFill>
                <a:latin typeface="Monotype Corsiva" pitchFamily="66" charset="0"/>
                <a:cs typeface="Times New Roman" pitchFamily="18" charset="0"/>
              </a:rPr>
              <a:t>Ее Императорского Величества</a:t>
            </a:r>
          </a:p>
          <a:p>
            <a:pPr>
              <a:defRPr/>
            </a:pPr>
            <a:r>
              <a:rPr lang="ru-RU" sz="2400" dirty="0">
                <a:solidFill>
                  <a:srgbClr val="FFC000"/>
                </a:solidFill>
                <a:latin typeface="Monotype Corsiva" pitchFamily="66" charset="0"/>
                <a:cs typeface="Times New Roman" pitchFamily="18" charset="0"/>
              </a:rPr>
              <a:t>об организации экспедиции для поиска морского пути из Архангельска через Северный Ледовитый океан к берегам Камчатки.</a:t>
            </a:r>
          </a:p>
        </p:txBody>
      </p:sp>
      <p:grpSp>
        <p:nvGrpSpPr>
          <p:cNvPr id="14339" name="Группа 5"/>
          <p:cNvGrpSpPr>
            <a:grpSpLocks/>
          </p:cNvGrpSpPr>
          <p:nvPr/>
        </p:nvGrpSpPr>
        <p:grpSpPr bwMode="auto">
          <a:xfrm>
            <a:off x="-11125200" y="1557338"/>
            <a:ext cx="3563937" cy="4652962"/>
            <a:chOff x="1281234" y="4005064"/>
            <a:chExt cx="5688632" cy="7321696"/>
          </a:xfrm>
        </p:grpSpPr>
        <p:pic>
          <p:nvPicPr>
            <p:cNvPr id="6" name="Picture 2" descr="https://upload.wikimedia.org/wikipedia/commons/0/06/Profile_portrait_of_Catherine_II_by_Fedor_Rokotov_%281763%2C_Tretyakov_gallery%29.jpg"/>
            <p:cNvPicPr>
              <a:picLocks noChangeAspect="1" noChangeArrowheads="1"/>
            </p:cNvPicPr>
            <p:nvPr/>
          </p:nvPicPr>
          <p:blipFill>
            <a:blip r:embed="rId2" cstate="print">
              <a:lum contrast="40000"/>
            </a:blip>
            <a:srcRect/>
            <a:stretch>
              <a:fillRect/>
            </a:stretch>
          </p:blipFill>
          <p:spPr bwMode="auto">
            <a:xfrm>
              <a:off x="1979712" y="5491286"/>
              <a:ext cx="4320480" cy="4784602"/>
            </a:xfrm>
            <a:prstGeom prst="ellipse">
              <a:avLst/>
            </a:prstGeom>
            <a:noFill/>
          </p:spPr>
        </p:pic>
        <p:pic>
          <p:nvPicPr>
            <p:cNvPr id="14349" name="Picture 2" descr="http://img09.deviantart.net/0659/i/2011/215/1/d/frames_png_by_curemarinesunshine-d430u2o.png"/>
            <p:cNvPicPr>
              <a:picLocks noChangeAspect="1" noChangeArrowheads="1"/>
            </p:cNvPicPr>
            <p:nvPr/>
          </p:nvPicPr>
          <p:blipFill>
            <a:blip r:embed="rId3">
              <a:lum contrast="40000"/>
            </a:blip>
            <a:srcRect/>
            <a:stretch>
              <a:fillRect/>
            </a:stretch>
          </p:blipFill>
          <p:spPr bwMode="auto">
            <a:xfrm>
              <a:off x="1281234" y="4005064"/>
              <a:ext cx="5688632" cy="73216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4340" name="Picture 4" descr="https://upload.wikimedia.org/wikipedia/commons/thumb/b/bc/Catherine_The_Great_Signature.svg/500px-Catherine_The_Great_Signature.svg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11413" y="3789363"/>
            <a:ext cx="2890837" cy="1138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Прямоугольник 4"/>
          <p:cNvSpPr>
            <a:spLocks noChangeArrowheads="1"/>
          </p:cNvSpPr>
          <p:nvPr/>
        </p:nvSpPr>
        <p:spPr bwMode="auto">
          <a:xfrm>
            <a:off x="250825" y="5229225"/>
            <a:ext cx="561657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defRPr/>
            </a:pPr>
            <a:r>
              <a:rPr lang="ru-RU" sz="2400" dirty="0">
                <a:solidFill>
                  <a:srgbClr val="FFC000"/>
                </a:solidFill>
                <a:latin typeface="Monotype Corsiva" pitchFamily="66" charset="0"/>
              </a:rPr>
              <a:t>Руководство основной экспедицией возложено на капитана 1-го ранга </a:t>
            </a:r>
          </a:p>
          <a:p>
            <a:pPr algn="r">
              <a:defRPr/>
            </a:pPr>
            <a:r>
              <a:rPr lang="ru-RU" sz="2400" spc="3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Василия Яковлевича Чичагова</a:t>
            </a:r>
          </a:p>
        </p:txBody>
      </p:sp>
      <p:pic>
        <p:nvPicPr>
          <p:cNvPr id="14342" name="Picture 6" descr="http://maxpark.com/static/u/article_image/14/12/05/tmpbQcjFZ.jpeg"/>
          <p:cNvPicPr>
            <a:picLocks noChangeAspect="1" noChangeArrowheads="1"/>
          </p:cNvPicPr>
          <p:nvPr/>
        </p:nvPicPr>
        <p:blipFill>
          <a:blip r:embed="rId5"/>
          <a:srcRect r="7903"/>
          <a:stretch>
            <a:fillRect/>
          </a:stretch>
        </p:blipFill>
        <p:spPr bwMode="auto">
          <a:xfrm>
            <a:off x="6011863" y="3141663"/>
            <a:ext cx="2808287" cy="330676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4343" name="Picture 8" descr="http://maxpark.com/static/u/article_image/14/12/05/tmpFG5nZM.jpe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lum bright="10000" contrast="30000"/>
          </a:blip>
          <a:srcRect/>
          <a:stretch>
            <a:fillRect/>
          </a:stretch>
        </p:blipFill>
        <p:spPr bwMode="auto">
          <a:xfrm>
            <a:off x="-8174038" y="5373688"/>
            <a:ext cx="1098550" cy="78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344" name="Группа 15"/>
          <p:cNvGrpSpPr>
            <a:grpSpLocks/>
          </p:cNvGrpSpPr>
          <p:nvPr/>
        </p:nvGrpSpPr>
        <p:grpSpPr bwMode="auto">
          <a:xfrm>
            <a:off x="0" y="0"/>
            <a:ext cx="3708400" cy="4508500"/>
            <a:chOff x="-10837712" y="-6868144"/>
            <a:chExt cx="6071978" cy="7848872"/>
          </a:xfrm>
        </p:grpSpPr>
        <p:pic>
          <p:nvPicPr>
            <p:cNvPr id="54274" name="Picture 2" descr="http://i.artfile.ru/1600x1200_301911_%5Bwww.ArtFile.ru%5D.jpg"/>
            <p:cNvPicPr>
              <a:picLocks noChangeAspect="1" noChangeArrowheads="1"/>
            </p:cNvPicPr>
            <p:nvPr/>
          </p:nvPicPr>
          <p:blipFill>
            <a:blip r:embed="rId7" cstate="print">
              <a:lum bright="10000" contrast="10000"/>
            </a:blip>
            <a:srcRect l="43942" r="28181" b="55031"/>
            <a:stretch>
              <a:fillRect/>
            </a:stretch>
          </p:blipFill>
          <p:spPr bwMode="auto">
            <a:xfrm>
              <a:off x="-9829600" y="-5139952"/>
              <a:ext cx="4032448" cy="5139952"/>
            </a:xfrm>
            <a:prstGeom prst="roundRect">
              <a:avLst>
                <a:gd name="adj" fmla="val 41419"/>
              </a:avLst>
            </a:prstGeom>
            <a:noFill/>
          </p:spPr>
        </p:pic>
        <p:pic>
          <p:nvPicPr>
            <p:cNvPr id="14347" name="Picture 2" descr="http://img09.deviantart.net/0659/i/2011/215/1/d/frames_png_by_curemarinesunshine-d430u2o.png"/>
            <p:cNvPicPr>
              <a:picLocks noChangeAspect="1" noChangeArrowheads="1"/>
            </p:cNvPicPr>
            <p:nvPr/>
          </p:nvPicPr>
          <p:blipFill>
            <a:blip r:embed="rId3">
              <a:lum bright="10000" contrast="40000"/>
            </a:blip>
            <a:srcRect/>
            <a:stretch>
              <a:fillRect/>
            </a:stretch>
          </p:blipFill>
          <p:spPr bwMode="auto">
            <a:xfrm>
              <a:off x="-10837712" y="-6868144"/>
              <a:ext cx="6071978" cy="78488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4" name="Скругленный прямоугольник 13">
            <a:hlinkClick r:id="rId8" action="ppaction://hlinksldjump"/>
          </p:cNvPr>
          <p:cNvSpPr/>
          <p:nvPr/>
        </p:nvSpPr>
        <p:spPr>
          <a:xfrm>
            <a:off x="8243888" y="6597650"/>
            <a:ext cx="792162" cy="18891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000"/>
              </a:lnSpc>
              <a:defRPr/>
            </a:pPr>
            <a:r>
              <a:rPr lang="ru-RU" sz="1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летопись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Прямоугольник 7"/>
          <p:cNvSpPr>
            <a:spLocks noChangeArrowheads="1"/>
          </p:cNvSpPr>
          <p:nvPr/>
        </p:nvSpPr>
        <p:spPr bwMode="auto">
          <a:xfrm>
            <a:off x="3563938" y="836613"/>
            <a:ext cx="5400675" cy="267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</a:pPr>
            <a:r>
              <a:rPr lang="ru-RU" sz="2200">
                <a:solidFill>
                  <a:srgbClr val="FFC000"/>
                </a:solidFill>
                <a:latin typeface="Monotype Corsiva" pitchFamily="66" charset="0"/>
              </a:rPr>
              <a:t>Экспедиция достигла рекордной по тем временам широты к северу от </a:t>
            </a:r>
            <a:r>
              <a:rPr lang="ru-RU" sz="2200" u="sng">
                <a:solidFill>
                  <a:srgbClr val="FFFF00"/>
                </a:solidFill>
                <a:latin typeface="Monotype Corsiva" pitchFamily="66" charset="0"/>
              </a:rPr>
              <a:t>Шпицбергена</a:t>
            </a:r>
            <a:r>
              <a:rPr lang="ru-RU" sz="2200">
                <a:solidFill>
                  <a:srgbClr val="FFC000"/>
                </a:solidFill>
                <a:latin typeface="Monotype Corsiva" pitchFamily="66" charset="0"/>
              </a:rPr>
              <a:t>. Это была пер-вая полярная экспедиция, основанная на научном расчете. Ее участниками были </a:t>
            </a:r>
            <a:r>
              <a:rPr lang="ru-RU" sz="2200">
                <a:solidFill>
                  <a:srgbClr val="FFFF00"/>
                </a:solidFill>
                <a:latin typeface="Monotype Corsiva" pitchFamily="66" charset="0"/>
              </a:rPr>
              <a:t>выполнены </a:t>
            </a:r>
            <a:r>
              <a:rPr lang="ru-RU" sz="2200" u="sng">
                <a:solidFill>
                  <a:srgbClr val="FFFF00"/>
                </a:solidFill>
                <a:latin typeface="Monotype Corsiva" pitchFamily="66" charset="0"/>
              </a:rPr>
              <a:t>гео-физические, океанографические и метеорологи-ческие</a:t>
            </a:r>
            <a:r>
              <a:rPr lang="ru-RU" sz="2200" u="sng">
                <a:solidFill>
                  <a:srgbClr val="FFC000"/>
                </a:solidFill>
                <a:latin typeface="Monotype Corsiva" pitchFamily="66" charset="0"/>
              </a:rPr>
              <a:t> </a:t>
            </a:r>
            <a:r>
              <a:rPr lang="ru-RU" sz="2200">
                <a:solidFill>
                  <a:srgbClr val="FFC000"/>
                </a:solidFill>
                <a:latin typeface="Monotype Corsiva" pitchFamily="66" charset="0"/>
              </a:rPr>
              <a:t>наблюдения, были проведены наблюдения над </a:t>
            </a:r>
            <a:r>
              <a:rPr lang="ru-RU" sz="2200" u="sng">
                <a:solidFill>
                  <a:srgbClr val="FFFF00"/>
                </a:solidFill>
                <a:latin typeface="Monotype Corsiva" pitchFamily="66" charset="0"/>
              </a:rPr>
              <a:t>течениями и дрейфом льда </a:t>
            </a:r>
            <a:r>
              <a:rPr lang="ru-RU" sz="2200">
                <a:solidFill>
                  <a:srgbClr val="FFC000"/>
                </a:solidFill>
                <a:latin typeface="Monotype Corsiva" pitchFamily="66" charset="0"/>
              </a:rPr>
              <a:t>в Гренландском море, взяты пробы грунта, во многих местах </a:t>
            </a:r>
            <a:r>
              <a:rPr lang="ru-RU" sz="2200" u="sng">
                <a:solidFill>
                  <a:srgbClr val="FFFF00"/>
                </a:solidFill>
                <a:latin typeface="Monotype Corsiva" pitchFamily="66" charset="0"/>
              </a:rPr>
              <a:t>измерены глубины, описан животный и расти-тельный мир Шпицбергена</a:t>
            </a:r>
            <a:r>
              <a:rPr lang="ru-RU" sz="2200">
                <a:solidFill>
                  <a:srgbClr val="FFC000"/>
                </a:solidFill>
                <a:latin typeface="Monotype Corsiva" pitchFamily="66" charset="0"/>
              </a:rPr>
              <a:t>.</a:t>
            </a:r>
          </a:p>
        </p:txBody>
      </p:sp>
      <p:pic>
        <p:nvPicPr>
          <p:cNvPr id="15363" name="Picture 6" descr="http://maxpark.com/static/u/article_image/14/12/05/tmpbQcjFZ.jpeg"/>
          <p:cNvPicPr>
            <a:picLocks noChangeAspect="1" noChangeArrowheads="1"/>
          </p:cNvPicPr>
          <p:nvPr/>
        </p:nvPicPr>
        <p:blipFill>
          <a:blip r:embed="rId2">
            <a:lum bright="10000" contrast="10000"/>
          </a:blip>
          <a:srcRect l="8334" r="4150"/>
          <a:stretch>
            <a:fillRect/>
          </a:stretch>
        </p:blipFill>
        <p:spPr bwMode="auto">
          <a:xfrm>
            <a:off x="323850" y="260350"/>
            <a:ext cx="2879725" cy="34829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5364" name="Прямоугольник 6"/>
          <p:cNvSpPr>
            <a:spLocks noChangeArrowheads="1"/>
          </p:cNvSpPr>
          <p:nvPr/>
        </p:nvSpPr>
        <p:spPr bwMode="auto">
          <a:xfrm>
            <a:off x="182563" y="4419600"/>
            <a:ext cx="5040312" cy="216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000"/>
              </a:lnSpc>
            </a:pPr>
            <a:r>
              <a:rPr lang="ru-RU" sz="2200" u="sng">
                <a:solidFill>
                  <a:srgbClr val="FFFF00"/>
                </a:solidFill>
                <a:latin typeface="Monotype Corsiva" pitchFamily="66" charset="0"/>
              </a:rPr>
              <a:t>От Шпицбергена</a:t>
            </a:r>
            <a:r>
              <a:rPr lang="ru-RU" sz="220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200">
                <a:solidFill>
                  <a:srgbClr val="FFC000"/>
                </a:solidFill>
                <a:latin typeface="Monotype Corsiva" pitchFamily="66" charset="0"/>
              </a:rPr>
              <a:t>экспедиция направилась к </a:t>
            </a:r>
            <a:r>
              <a:rPr lang="ru-RU" sz="2200" u="sng">
                <a:solidFill>
                  <a:srgbClr val="FFFF00"/>
                </a:solidFill>
                <a:latin typeface="Monotype Corsiva" pitchFamily="66" charset="0"/>
              </a:rPr>
              <a:t>Гренландии</a:t>
            </a:r>
            <a:r>
              <a:rPr lang="ru-RU" sz="2200">
                <a:solidFill>
                  <a:srgbClr val="FFC000"/>
                </a:solidFill>
                <a:latin typeface="Monotype Corsiva" pitchFamily="66" charset="0"/>
              </a:rPr>
              <a:t>, но, встретив непроходимые льды, </a:t>
            </a:r>
            <a:r>
              <a:rPr lang="ru-RU" sz="2200" u="sng">
                <a:solidFill>
                  <a:srgbClr val="FFFF00"/>
                </a:solidFill>
                <a:latin typeface="Monotype Corsiva" pitchFamily="66" charset="0"/>
              </a:rPr>
              <a:t>вновь повернула к</a:t>
            </a:r>
            <a:r>
              <a:rPr lang="ru-RU" sz="220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200" u="sng">
                <a:solidFill>
                  <a:srgbClr val="FFFF00"/>
                </a:solidFill>
                <a:latin typeface="Monotype Corsiva" pitchFamily="66" charset="0"/>
              </a:rPr>
              <a:t>Шпицбергену</a:t>
            </a:r>
            <a:r>
              <a:rPr lang="ru-RU" sz="2200">
                <a:solidFill>
                  <a:srgbClr val="FFFF00"/>
                </a:solidFill>
                <a:latin typeface="Monotype Corsiva" pitchFamily="66" charset="0"/>
              </a:rPr>
              <a:t> </a:t>
            </a:r>
            <a:r>
              <a:rPr lang="ru-RU" sz="2200">
                <a:solidFill>
                  <a:srgbClr val="FFC000"/>
                </a:solidFill>
                <a:latin typeface="Monotype Corsiva" pitchFamily="66" charset="0"/>
              </a:rPr>
              <a:t>и 23 июля достигла самой западной оконечности архипелага. </a:t>
            </a:r>
            <a:r>
              <a:rPr lang="ru-RU" sz="2200" u="sng">
                <a:solidFill>
                  <a:srgbClr val="FFFF00"/>
                </a:solidFill>
                <a:latin typeface="Monotype Corsiva" pitchFamily="66" charset="0"/>
              </a:rPr>
              <a:t>Пробиться сквозь льды </a:t>
            </a:r>
            <a:r>
              <a:rPr lang="ru-RU" sz="2200">
                <a:solidFill>
                  <a:srgbClr val="FFFF00"/>
                </a:solidFill>
                <a:latin typeface="Monotype Corsiva" pitchFamily="66" charset="0"/>
              </a:rPr>
              <a:t>севернее </a:t>
            </a:r>
            <a:r>
              <a:rPr lang="ru-RU" sz="2200" u="sng">
                <a:solidFill>
                  <a:srgbClr val="FFFF00"/>
                </a:solidFill>
                <a:latin typeface="Monotype Corsiva" pitchFamily="66" charset="0"/>
              </a:rPr>
              <a:t>не смогли</a:t>
            </a:r>
            <a:r>
              <a:rPr lang="ru-RU" sz="2200">
                <a:solidFill>
                  <a:srgbClr val="FFFF00"/>
                </a:solidFill>
                <a:latin typeface="Monotype Corsiva" pitchFamily="66" charset="0"/>
              </a:rPr>
              <a:t>.</a:t>
            </a:r>
            <a:r>
              <a:rPr lang="ru-RU" sz="2200">
                <a:solidFill>
                  <a:srgbClr val="FFC000"/>
                </a:solidFill>
                <a:latin typeface="Monotype Corsiva" pitchFamily="66" charset="0"/>
              </a:rPr>
              <a:t> Чичагов принял решение о нецеле-сообразности дальнейшего плавания. 20 авгус-та </a:t>
            </a:r>
            <a:r>
              <a:rPr lang="ru-RU" sz="2200" u="sng">
                <a:solidFill>
                  <a:srgbClr val="FFFF00"/>
                </a:solidFill>
                <a:latin typeface="Monotype Corsiva" pitchFamily="66" charset="0"/>
              </a:rPr>
              <a:t>экспедиция вернулась в Архангельск</a:t>
            </a:r>
            <a:r>
              <a:rPr lang="ru-RU" sz="2200">
                <a:solidFill>
                  <a:srgbClr val="FFC000"/>
                </a:solidFill>
                <a:latin typeface="Monotype Corsiva" pitchFamily="66" charset="0"/>
              </a:rPr>
              <a:t>.</a:t>
            </a:r>
          </a:p>
        </p:txBody>
      </p:sp>
      <p:grpSp>
        <p:nvGrpSpPr>
          <p:cNvPr id="15365" name="Группа 29"/>
          <p:cNvGrpSpPr>
            <a:grpSpLocks/>
          </p:cNvGrpSpPr>
          <p:nvPr/>
        </p:nvGrpSpPr>
        <p:grpSpPr bwMode="auto">
          <a:xfrm>
            <a:off x="5076825" y="3573463"/>
            <a:ext cx="3959225" cy="3095625"/>
            <a:chOff x="8532441" y="-206361"/>
            <a:chExt cx="11737304" cy="11693816"/>
          </a:xfrm>
        </p:grpSpPr>
        <p:pic>
          <p:nvPicPr>
            <p:cNvPr id="15371" name="Picture 26" descr="http://and-kin2008.narod.ru/fvenus/07.JPG"/>
            <p:cNvPicPr>
              <a:picLocks noChangeAspect="1" noChangeArrowheads="1"/>
            </p:cNvPicPr>
            <p:nvPr/>
          </p:nvPicPr>
          <p:blipFill>
            <a:blip r:embed="rId3">
              <a:lum bright="-10000" contrast="10000"/>
            </a:blip>
            <a:srcRect l="1682"/>
            <a:stretch>
              <a:fillRect/>
            </a:stretch>
          </p:blipFill>
          <p:spPr bwMode="auto">
            <a:xfrm>
              <a:off x="9972600" y="1772816"/>
              <a:ext cx="8425234" cy="7481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372" name="Picture 14" descr="http://ramki-vsem.ru/2/3/ramka21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8532441" y="-206361"/>
              <a:ext cx="11737304" cy="116938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6183" name="Picture 39" descr="http://coollib.com/i/10/298610/i_027.png"/>
          <p:cNvPicPr>
            <a:picLocks noChangeAspect="1" noChangeArrowheads="1"/>
          </p:cNvPicPr>
          <p:nvPr/>
        </p:nvPicPr>
        <p:blipFill>
          <a:blip r:embed="rId5">
            <a:lum bright="-20000" contrast="40000"/>
          </a:blip>
          <a:srcRect/>
          <a:stretch>
            <a:fillRect/>
          </a:stretch>
        </p:blipFill>
        <p:spPr bwMode="auto">
          <a:xfrm>
            <a:off x="3492500" y="620713"/>
            <a:ext cx="5400675" cy="5905500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5367" name="Прямоугольник 45"/>
          <p:cNvSpPr>
            <a:spLocks noChangeArrowheads="1"/>
          </p:cNvSpPr>
          <p:nvPr/>
        </p:nvSpPr>
        <p:spPr bwMode="auto">
          <a:xfrm>
            <a:off x="468313" y="3789363"/>
            <a:ext cx="27035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Monotype Corsiva" pitchFamily="66" charset="0"/>
              </a:rPr>
              <a:t>Василий Яковлевич Чичагов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15368" name="TextBox 46"/>
          <p:cNvSpPr txBox="1">
            <a:spLocks noChangeArrowheads="1"/>
          </p:cNvSpPr>
          <p:nvPr/>
        </p:nvSpPr>
        <p:spPr bwMode="auto">
          <a:xfrm>
            <a:off x="3635375" y="188913"/>
            <a:ext cx="5048250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3300" b="1">
                <a:solidFill>
                  <a:schemeClr val="bg1"/>
                </a:solidFill>
                <a:latin typeface="Monotype Corsiva" pitchFamily="66" charset="0"/>
              </a:rPr>
              <a:t>Поиски северного пути в Азию</a:t>
            </a:r>
          </a:p>
        </p:txBody>
      </p:sp>
      <p:sp>
        <p:nvSpPr>
          <p:cNvPr id="12" name="Скругленный прямоугольник 11">
            <a:hlinkClick r:id="rId6" action="ppaction://hlinksldjump"/>
          </p:cNvPr>
          <p:cNvSpPr/>
          <p:nvPr/>
        </p:nvSpPr>
        <p:spPr>
          <a:xfrm>
            <a:off x="8243888" y="6597650"/>
            <a:ext cx="792162" cy="188913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0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летопись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0825" y="4149725"/>
            <a:ext cx="1411288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1764 - 1766 г</a:t>
            </a:r>
            <a:endParaRPr lang="ru-RU" sz="20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6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http://nikolaev-moscow.at.ua/_ph/55/364659118.jpg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 bwMode="auto">
          <a:xfrm>
            <a:off x="4572000" y="2565400"/>
            <a:ext cx="4356100" cy="388778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6387" name="Picture 4" descr="http://avatars.yandex.net/get-afisha-gallery/f2d62658c79cc00cc2a3c3dbe2c28b80/gallery-bi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850" y="260350"/>
            <a:ext cx="4056063" cy="270986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71688" name="Picture 8" descr="http://jmk-project.narod.ru/L-ship/B1/card_Chelak87_izHOFlota/iiof_10.jpg"/>
          <p:cNvPicPr>
            <a:picLocks noChangeAspect="1" noChangeArrowheads="1"/>
          </p:cNvPicPr>
          <p:nvPr/>
        </p:nvPicPr>
        <p:blipFill>
          <a:blip r:embed="rId4">
            <a:lum bright="-10000" contrast="30000"/>
          </a:blip>
          <a:srcRect l="4385" t="6187" r="28963" b="3491"/>
          <a:stretch>
            <a:fillRect/>
          </a:stretch>
        </p:blipFill>
        <p:spPr bwMode="auto">
          <a:xfrm>
            <a:off x="5364163" y="260350"/>
            <a:ext cx="3529012" cy="338931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6389" name="Прямоугольник 6"/>
          <p:cNvSpPr>
            <a:spLocks noChangeArrowheads="1"/>
          </p:cNvSpPr>
          <p:nvPr/>
        </p:nvSpPr>
        <p:spPr bwMode="auto">
          <a:xfrm>
            <a:off x="179388" y="3644900"/>
            <a:ext cx="4248150" cy="277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600"/>
              </a:lnSpc>
            </a:pPr>
            <a:r>
              <a:rPr lang="ru-RU" sz="2700">
                <a:solidFill>
                  <a:srgbClr val="FFC000"/>
                </a:solidFill>
                <a:latin typeface="Monotype Corsiva" pitchFamily="66" charset="0"/>
              </a:rPr>
              <a:t>  </a:t>
            </a:r>
            <a:r>
              <a:rPr lang="ru-RU" sz="2700" b="1">
                <a:solidFill>
                  <a:srgbClr val="FFFF00"/>
                </a:solidFill>
                <a:latin typeface="Monotype Corsiva" pitchFamily="66" charset="0"/>
              </a:rPr>
              <a:t>1899г</a:t>
            </a:r>
            <a:r>
              <a:rPr lang="ru-RU" sz="2700">
                <a:solidFill>
                  <a:srgbClr val="FFC000"/>
                </a:solidFill>
                <a:latin typeface="Monotype Corsiva" pitchFamily="66" charset="0"/>
              </a:rPr>
              <a:t>.  Построен первый в мире мощный ледокол «Ермак» по предложению русского адми-рала  </a:t>
            </a:r>
            <a:r>
              <a:rPr lang="ru-RU" sz="2700" b="1">
                <a:solidFill>
                  <a:srgbClr val="FFFF00"/>
                </a:solidFill>
                <a:latin typeface="Monotype Corsiva" pitchFamily="66" charset="0"/>
              </a:rPr>
              <a:t>С.О. Макарова</a:t>
            </a:r>
            <a:r>
              <a:rPr lang="ru-RU" sz="2700">
                <a:solidFill>
                  <a:srgbClr val="FFC000"/>
                </a:solidFill>
                <a:latin typeface="Monotype Corsiva" pitchFamily="66" charset="0"/>
              </a:rPr>
              <a:t>. Ледокол предполагалось использовать для регулярного сообщения между устьями рек Обью и Енисеем.</a:t>
            </a:r>
            <a:endParaRPr lang="ru-RU" sz="2700">
              <a:solidFill>
                <a:srgbClr val="FFC000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27088" y="2997200"/>
            <a:ext cx="2776537" cy="7000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300"/>
              </a:lnSpc>
              <a:defRPr/>
            </a:pPr>
            <a:r>
              <a:rPr lang="ru-RU" sz="2400" spc="300" dirty="0">
                <a:solidFill>
                  <a:schemeClr val="bg1"/>
                </a:solidFill>
                <a:latin typeface="Monotype Corsiva" pitchFamily="66" charset="0"/>
              </a:rPr>
              <a:t>Макаров</a:t>
            </a:r>
            <a:endParaRPr lang="ru-RU" sz="2400" spc="300" dirty="0">
              <a:solidFill>
                <a:schemeClr val="bg1"/>
              </a:solidFill>
            </a:endParaRPr>
          </a:p>
          <a:p>
            <a:pPr algn="ctr">
              <a:lnSpc>
                <a:spcPts val="2300"/>
              </a:lnSpc>
              <a:defRPr/>
            </a:pPr>
            <a:r>
              <a:rPr lang="ru-RU" sz="2400" spc="300" dirty="0">
                <a:solidFill>
                  <a:schemeClr val="bg1"/>
                </a:solidFill>
                <a:latin typeface="Monotype Corsiva" pitchFamily="66" charset="0"/>
              </a:rPr>
              <a:t>Степан Осипович</a:t>
            </a:r>
            <a:endParaRPr lang="ru-RU" sz="2400" spc="300" dirty="0">
              <a:solidFill>
                <a:schemeClr val="bg1"/>
              </a:solidFill>
            </a:endParaRPr>
          </a:p>
        </p:txBody>
      </p:sp>
      <p:pic>
        <p:nvPicPr>
          <p:cNvPr id="71690" name="Picture 10" descr="http://you-books.com/picture.php?transliterautor=S-N-Semanov&amp;transliterbook=Makarov&amp;filename=s01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23850" y="1379538"/>
            <a:ext cx="8631238" cy="50736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Скругленный прямоугольник 8">
            <a:hlinkClick r:id="rId6" action="ppaction://hlinksldjump"/>
          </p:cNvPr>
          <p:cNvSpPr/>
          <p:nvPr/>
        </p:nvSpPr>
        <p:spPr>
          <a:xfrm>
            <a:off x="8243888" y="6597650"/>
            <a:ext cx="792162" cy="188913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0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летопись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16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716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://airgroup2000.com/gallery/albums/userpics/10062/Sibiryakov~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188913"/>
            <a:ext cx="4737100" cy="31686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7411" name="Picture 4" descr="http://www.submariners.ru/upload/iblock/4df/4dfcd50135ad25692c0c6a2e56a7dc6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00563" y="4005263"/>
            <a:ext cx="4394200" cy="244792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5219700" y="260350"/>
            <a:ext cx="3600450" cy="23082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1920– 1930 гг.  </a:t>
            </a:r>
            <a:r>
              <a:rPr lang="ru-RU" sz="2800" dirty="0">
                <a:solidFill>
                  <a:srgbClr val="FFC000"/>
                </a:solidFill>
                <a:latin typeface="Monotype Corsiva" pitchFamily="66" charset="0"/>
              </a:rPr>
              <a:t>Продолжены научные исследования Арктики. Началось  </a:t>
            </a:r>
            <a:r>
              <a:rPr lang="ru-RU" sz="2800" dirty="0">
                <a:solidFill>
                  <a:srgbClr val="FFFF00"/>
                </a:solidFill>
                <a:latin typeface="Monotype Corsiva" pitchFamily="66" charset="0"/>
              </a:rPr>
              <a:t>освоение Север-ного морского пути.</a:t>
            </a:r>
            <a:endParaRPr lang="ru-RU" sz="2800" dirty="0">
              <a:solidFill>
                <a:srgbClr val="FFFF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0825" y="4724400"/>
            <a:ext cx="4105275" cy="184626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700"/>
              </a:lnSpc>
              <a:defRPr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1932г.</a:t>
            </a:r>
            <a:r>
              <a:rPr lang="ru-RU" sz="32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 </a:t>
            </a:r>
          </a:p>
          <a:p>
            <a:pPr>
              <a:lnSpc>
                <a:spcPts val="2700"/>
              </a:lnSpc>
              <a:defRPr/>
            </a:pPr>
            <a:r>
              <a:rPr lang="ru-RU" sz="2800" dirty="0">
                <a:solidFill>
                  <a:srgbClr val="FFC000"/>
                </a:solidFill>
                <a:latin typeface="Monotype Corsiva" pitchFamily="66" charset="0"/>
              </a:rPr>
              <a:t>Ледокол </a:t>
            </a:r>
            <a:r>
              <a:rPr lang="ru-RU" sz="2800" dirty="0">
                <a:solidFill>
                  <a:srgbClr val="FFFF00"/>
                </a:solidFill>
                <a:latin typeface="Monotype Corsiva" pitchFamily="66" charset="0"/>
              </a:rPr>
              <a:t>«Александр Сиби-ряков» </a:t>
            </a:r>
            <a:r>
              <a:rPr lang="ru-RU" sz="2800" dirty="0">
                <a:solidFill>
                  <a:srgbClr val="FFC000"/>
                </a:solidFill>
                <a:latin typeface="Monotype Corsiva" pitchFamily="66" charset="0"/>
              </a:rPr>
              <a:t>за одну навигацию прошёл </a:t>
            </a:r>
            <a:r>
              <a:rPr lang="ru-RU" sz="2800" dirty="0">
                <a:solidFill>
                  <a:srgbClr val="FFFF00"/>
                </a:solidFill>
                <a:latin typeface="Monotype Corsiva" pitchFamily="66" charset="0"/>
              </a:rPr>
              <a:t>от города Арханге-льска до Берингова пролива</a:t>
            </a:r>
            <a:r>
              <a:rPr lang="ru-RU" sz="2800" dirty="0">
                <a:solidFill>
                  <a:srgbClr val="FFC000"/>
                </a:solidFill>
                <a:latin typeface="Monotype Corsiva" pitchFamily="66" charset="0"/>
              </a:rPr>
              <a:t>.</a:t>
            </a:r>
            <a:endParaRPr lang="ru-RU" sz="2800" dirty="0">
              <a:solidFill>
                <a:srgbClr val="FFC000"/>
              </a:solidFill>
            </a:endParaRPr>
          </a:p>
        </p:txBody>
      </p:sp>
      <p:sp>
        <p:nvSpPr>
          <p:cNvPr id="7" name="Скругленный прямоугольник 6">
            <a:hlinkClick r:id="rId4" action="ppaction://hlinksldjump"/>
          </p:cNvPr>
          <p:cNvSpPr/>
          <p:nvPr/>
        </p:nvSpPr>
        <p:spPr>
          <a:xfrm>
            <a:off x="8243888" y="6597650"/>
            <a:ext cx="792162" cy="188913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0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летопись</a:t>
            </a:r>
          </a:p>
        </p:txBody>
      </p:sp>
      <p:pic>
        <p:nvPicPr>
          <p:cNvPr id="17415" name="Picture 8" descr="https://upload.wikimedia.org/wikipedia/commons/e/e1/Vladimir_Ivanovich_Voronin.jpg"/>
          <p:cNvPicPr>
            <a:picLocks noChangeAspect="1" noChangeArrowheads="1"/>
          </p:cNvPicPr>
          <p:nvPr/>
        </p:nvPicPr>
        <p:blipFill>
          <a:blip r:embed="rId5">
            <a:grayscl/>
          </a:blip>
          <a:srcRect/>
          <a:stretch>
            <a:fillRect/>
          </a:stretch>
        </p:blipFill>
        <p:spPr bwMode="auto">
          <a:xfrm>
            <a:off x="395288" y="2708275"/>
            <a:ext cx="1622425" cy="172878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7416" name="TextBox 8"/>
          <p:cNvSpPr txBox="1">
            <a:spLocks noChangeArrowheads="1"/>
          </p:cNvSpPr>
          <p:nvPr/>
        </p:nvSpPr>
        <p:spPr bwMode="auto">
          <a:xfrm>
            <a:off x="2124075" y="3933825"/>
            <a:ext cx="19446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Monotype Corsiva" pitchFamily="66" charset="0"/>
              </a:rPr>
              <a:t>Воронин </a:t>
            </a:r>
          </a:p>
          <a:p>
            <a:r>
              <a:rPr lang="ru-RU">
                <a:solidFill>
                  <a:schemeClr val="bg1"/>
                </a:solidFill>
                <a:latin typeface="Monotype Corsiva" pitchFamily="66" charset="0"/>
              </a:rPr>
              <a:t>Владимир Иванович</a:t>
            </a:r>
          </a:p>
        </p:txBody>
      </p:sp>
      <p:pic>
        <p:nvPicPr>
          <p:cNvPr id="15367" name="Picture 7" descr="C:\Users\ольга\Desktop\Рисунок1.jpg"/>
          <p:cNvPicPr>
            <a:picLocks noChangeAspect="1" noChangeArrowheads="1"/>
          </p:cNvPicPr>
          <p:nvPr/>
        </p:nvPicPr>
        <p:blipFill>
          <a:blip r:embed="rId6">
            <a:lum bright="-10000" contrast="40000"/>
          </a:blip>
          <a:srcRect l="815" t="5121" r="1357" b="2692"/>
          <a:stretch>
            <a:fillRect/>
          </a:stretch>
        </p:blipFill>
        <p:spPr bwMode="auto">
          <a:xfrm>
            <a:off x="250825" y="2708275"/>
            <a:ext cx="8642350" cy="374491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www.murmanskvteme.ru/media/news/6744/4853df04d1f92f066b470bbaab49484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3638" y="260350"/>
            <a:ext cx="5126037" cy="29527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435" name="Picture 4" descr="http://polyris.ucoz.ru/_pu/3/86976.jpg"/>
          <p:cNvPicPr>
            <a:picLocks noChangeAspect="1" noChangeArrowheads="1"/>
          </p:cNvPicPr>
          <p:nvPr/>
        </p:nvPicPr>
        <p:blipFill>
          <a:blip r:embed="rId3"/>
          <a:srcRect b="6261"/>
          <a:stretch>
            <a:fillRect/>
          </a:stretch>
        </p:blipFill>
        <p:spPr bwMode="auto">
          <a:xfrm>
            <a:off x="323850" y="260350"/>
            <a:ext cx="2952750" cy="42481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8436" name="Picture 6" descr="http://www.artpoisk.info/files/images/6327.jpg"/>
          <p:cNvPicPr>
            <a:picLocks noChangeAspect="1" noChangeArrowheads="1"/>
          </p:cNvPicPr>
          <p:nvPr/>
        </p:nvPicPr>
        <p:blipFill>
          <a:blip r:embed="rId4">
            <a:lum bright="10000" contrast="40000"/>
          </a:blip>
          <a:srcRect/>
          <a:stretch>
            <a:fillRect/>
          </a:stretch>
        </p:blipFill>
        <p:spPr bwMode="auto">
          <a:xfrm>
            <a:off x="5364163" y="3644900"/>
            <a:ext cx="3525837" cy="28098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5" name="Прямоугольник 4"/>
          <p:cNvSpPr/>
          <p:nvPr/>
        </p:nvSpPr>
        <p:spPr>
          <a:xfrm>
            <a:off x="179388" y="4941888"/>
            <a:ext cx="5184775" cy="175895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600"/>
              </a:lnSpc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1930 – 1935гг.  </a:t>
            </a:r>
          </a:p>
          <a:p>
            <a:pPr>
              <a:lnSpc>
                <a:spcPts val="2600"/>
              </a:lnSpc>
              <a:defRPr/>
            </a:pPr>
            <a:r>
              <a:rPr lang="ru-RU" sz="2800" dirty="0">
                <a:solidFill>
                  <a:srgbClr val="FFC000"/>
                </a:solidFill>
                <a:latin typeface="Monotype Corsiva" pitchFamily="66" charset="0"/>
              </a:rPr>
              <a:t>Состоялись многочисленные совет-ские экспедиции. Одна из них на </a:t>
            </a:r>
            <a:r>
              <a:rPr lang="ru-RU" sz="2800" dirty="0">
                <a:solidFill>
                  <a:srgbClr val="FFFF00"/>
                </a:solidFill>
                <a:latin typeface="Monotype Corsiva" pitchFamily="66" charset="0"/>
              </a:rPr>
              <a:t>ледоколе «Седов»</a:t>
            </a:r>
            <a:r>
              <a:rPr lang="ru-RU" sz="2800" dirty="0">
                <a:solidFill>
                  <a:srgbClr val="FFC000"/>
                </a:solidFill>
                <a:latin typeface="Monotype Corsiva" pitchFamily="66" charset="0"/>
              </a:rPr>
              <a:t> под руководством </a:t>
            </a:r>
            <a:r>
              <a:rPr lang="ru-RU" sz="2800" dirty="0">
                <a:solidFill>
                  <a:srgbClr val="FFFF00"/>
                </a:solidFill>
                <a:latin typeface="Monotype Corsiva" pitchFamily="66" charset="0"/>
              </a:rPr>
              <a:t>О.Ю. Шмидта</a:t>
            </a:r>
            <a:r>
              <a:rPr lang="ru-RU" sz="2800" dirty="0">
                <a:solidFill>
                  <a:srgbClr val="FFC000"/>
                </a:solidFill>
                <a:latin typeface="Monotype Corsiva" pitchFamily="66" charset="0"/>
              </a:rPr>
              <a:t>.</a:t>
            </a:r>
            <a:endParaRPr lang="ru-RU" sz="2800" dirty="0">
              <a:solidFill>
                <a:srgbClr val="FFC00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850" y="4581525"/>
            <a:ext cx="29813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pc="300" dirty="0">
                <a:solidFill>
                  <a:schemeClr val="bg1"/>
                </a:solidFill>
                <a:latin typeface="Monotype Corsiva" pitchFamily="66" charset="0"/>
              </a:rPr>
              <a:t>Шмидт Отто Юльевич</a:t>
            </a:r>
            <a:endParaRPr lang="ru-RU" spc="300" dirty="0">
              <a:solidFill>
                <a:schemeClr val="bg1"/>
              </a:solidFill>
            </a:endParaRPr>
          </a:p>
        </p:txBody>
      </p:sp>
      <p:sp>
        <p:nvSpPr>
          <p:cNvPr id="18439" name="Прямоугольник 7"/>
          <p:cNvSpPr>
            <a:spLocks noChangeArrowheads="1"/>
          </p:cNvSpPr>
          <p:nvPr/>
        </p:nvSpPr>
        <p:spPr bwMode="auto">
          <a:xfrm>
            <a:off x="3563938" y="3213100"/>
            <a:ext cx="15779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Monotype Corsiva" pitchFamily="66" charset="0"/>
              </a:rPr>
              <a:t>ледокол «Седов» 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9" name="Скругленный прямоугольник 8">
            <a:hlinkClick r:id="rId5" action="ppaction://hlinksldjump"/>
          </p:cNvPr>
          <p:cNvSpPr/>
          <p:nvPr/>
        </p:nvSpPr>
        <p:spPr>
          <a:xfrm>
            <a:off x="8243888" y="6597650"/>
            <a:ext cx="792162" cy="188913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0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летопись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3887788" y="3244850"/>
            <a:ext cx="1368425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1930-1932 гг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</a:t>
            </a:r>
            <a:r>
              <a:rPr lang="ru-RU" b="1" dirty="0">
                <a:latin typeface="Monotype Corsiva" pitchFamily="66" charset="0"/>
              </a:rPr>
              <a:t> </a:t>
            </a:r>
            <a:endParaRPr lang="ru-RU" dirty="0"/>
          </a:p>
        </p:txBody>
      </p:sp>
      <p:sp>
        <p:nvSpPr>
          <p:cNvPr id="19459" name="Прямоугольник 3"/>
          <p:cNvSpPr>
            <a:spLocks noChangeArrowheads="1"/>
          </p:cNvSpPr>
          <p:nvPr/>
        </p:nvSpPr>
        <p:spPr bwMode="auto">
          <a:xfrm>
            <a:off x="250825" y="4652963"/>
            <a:ext cx="3097213" cy="1887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800"/>
              </a:lnSpc>
            </a:pPr>
            <a:r>
              <a:rPr lang="ru-RU" sz="2800" b="1">
                <a:solidFill>
                  <a:srgbClr val="FFFF00"/>
                </a:solidFill>
                <a:latin typeface="Monotype Corsiva" pitchFamily="66" charset="0"/>
              </a:rPr>
              <a:t>1930 – 1932 гг.   </a:t>
            </a:r>
          </a:p>
          <a:p>
            <a:pPr>
              <a:lnSpc>
                <a:spcPts val="2800"/>
              </a:lnSpc>
            </a:pPr>
            <a:r>
              <a:rPr lang="ru-RU" sz="2800" b="1">
                <a:solidFill>
                  <a:srgbClr val="FFC000"/>
                </a:solidFill>
                <a:latin typeface="Monotype Corsiva" pitchFamily="66" charset="0"/>
              </a:rPr>
              <a:t>Г.А. Ушаков</a:t>
            </a:r>
            <a:r>
              <a:rPr lang="ru-RU" sz="2800">
                <a:solidFill>
                  <a:srgbClr val="FFC000"/>
                </a:solidFill>
                <a:latin typeface="Monotype Corsiva" pitchFamily="66" charset="0"/>
              </a:rPr>
              <a:t>  впервые исследован и нанёс на карту архипелаг </a:t>
            </a:r>
            <a:r>
              <a:rPr lang="ru-RU" sz="2800">
                <a:solidFill>
                  <a:srgbClr val="FFFF00"/>
                </a:solidFill>
                <a:latin typeface="Monotype Corsiva" pitchFamily="66" charset="0"/>
              </a:rPr>
              <a:t>Северная Земля </a:t>
            </a:r>
            <a:endParaRPr lang="ru-RU" sz="2800">
              <a:solidFill>
                <a:srgbClr val="FFFF00"/>
              </a:solidFill>
            </a:endParaRPr>
          </a:p>
        </p:txBody>
      </p:sp>
      <p:pic>
        <p:nvPicPr>
          <p:cNvPr id="19460" name="Picture 6" descr="http://kitchen.lib.tpu.ru/41347d70-055d-49de-b25d-95dc8c37b0d8/1024.jpg"/>
          <p:cNvPicPr>
            <a:picLocks noChangeAspect="1" noChangeArrowheads="1"/>
          </p:cNvPicPr>
          <p:nvPr/>
        </p:nvPicPr>
        <p:blipFill>
          <a:blip r:embed="rId2">
            <a:lum bright="-10000" contrast="30000"/>
          </a:blip>
          <a:srcRect/>
          <a:stretch>
            <a:fillRect/>
          </a:stretch>
        </p:blipFill>
        <p:spPr bwMode="auto">
          <a:xfrm>
            <a:off x="468313" y="404813"/>
            <a:ext cx="2398712" cy="3455987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9461" name="Picture 8" descr="http://www.hotelkaribe.com/wp-content/uploads/2013/03/Cevernaya-zemlya-ostrova-vulkanicheskogo-proishozhdeniya-700x448.jpg"/>
          <p:cNvPicPr>
            <a:picLocks noChangeAspect="1" noChangeArrowheads="1"/>
          </p:cNvPicPr>
          <p:nvPr/>
        </p:nvPicPr>
        <p:blipFill>
          <a:blip r:embed="rId3">
            <a:lum bright="-20000" contrast="40000"/>
          </a:blip>
          <a:srcRect t="17873"/>
          <a:stretch>
            <a:fillRect/>
          </a:stretch>
        </p:blipFill>
        <p:spPr bwMode="auto">
          <a:xfrm>
            <a:off x="3376613" y="404813"/>
            <a:ext cx="5372100" cy="40259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54276" name="Picture 4" descr="http://coollib.net/i/39/299139/i_048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25813" y="333375"/>
            <a:ext cx="5483225" cy="61912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" name="Прямоугольник 8"/>
          <p:cNvSpPr/>
          <p:nvPr/>
        </p:nvSpPr>
        <p:spPr>
          <a:xfrm>
            <a:off x="395288" y="3933825"/>
            <a:ext cx="2563812" cy="5429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1700"/>
              </a:lnSpc>
              <a:defRPr/>
            </a:pPr>
            <a:r>
              <a:rPr lang="ru-RU" spc="300" dirty="0">
                <a:solidFill>
                  <a:schemeClr val="bg1"/>
                </a:solidFill>
                <a:latin typeface="Monotype Corsiva" pitchFamily="66" charset="0"/>
              </a:rPr>
              <a:t>Ушаков </a:t>
            </a:r>
          </a:p>
          <a:p>
            <a:pPr algn="ctr">
              <a:lnSpc>
                <a:spcPts val="1700"/>
              </a:lnSpc>
              <a:defRPr/>
            </a:pPr>
            <a:r>
              <a:rPr lang="ru-RU" spc="300" dirty="0">
                <a:solidFill>
                  <a:schemeClr val="bg1"/>
                </a:solidFill>
                <a:latin typeface="Monotype Corsiva" pitchFamily="66" charset="0"/>
              </a:rPr>
              <a:t>Георгий Алексеевич</a:t>
            </a:r>
            <a:endParaRPr lang="ru-RU" spc="300" dirty="0">
              <a:solidFill>
                <a:schemeClr val="bg1"/>
              </a:solidFill>
            </a:endParaRPr>
          </a:p>
        </p:txBody>
      </p:sp>
      <p:sp>
        <p:nvSpPr>
          <p:cNvPr id="10" name="Скругленный прямоугольник 9">
            <a:hlinkClick r:id="rId5" action="ppaction://hlinksldjump"/>
          </p:cNvPr>
          <p:cNvSpPr/>
          <p:nvPr/>
        </p:nvSpPr>
        <p:spPr>
          <a:xfrm>
            <a:off x="8243888" y="6597650"/>
            <a:ext cx="792162" cy="188913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0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летопись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4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4" descr="http://www.polarmuseum.ru/expo/gallery/n4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627313" y="260350"/>
            <a:ext cx="2520950" cy="18859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83" name="Picture 6" descr="http://school.xvatit.com/images/5/52/4132131230_171bb1b1d8_b.jpg"/>
          <p:cNvPicPr>
            <a:picLocks noChangeAspect="1" noChangeArrowheads="1"/>
          </p:cNvPicPr>
          <p:nvPr/>
        </p:nvPicPr>
        <p:blipFill>
          <a:blip r:embed="rId3">
            <a:lum bright="20000" contrast="40000"/>
          </a:blip>
          <a:srcRect/>
          <a:stretch>
            <a:fillRect/>
          </a:stretch>
        </p:blipFill>
        <p:spPr bwMode="auto">
          <a:xfrm>
            <a:off x="5078413" y="4076700"/>
            <a:ext cx="3741737" cy="237648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84" name="Picture 8" descr="http://images.fineartamerica.com/images-medium-large/ivan-papanin-soviet-arctic-explorer-ria-novosti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260350"/>
            <a:ext cx="2116138" cy="25209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107950" y="2852738"/>
            <a:ext cx="2386013" cy="5429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lnSpc>
                <a:spcPts val="1700"/>
              </a:lnSpc>
              <a:defRPr/>
            </a:pPr>
            <a:r>
              <a:rPr lang="ru-RU" spc="300" dirty="0">
                <a:solidFill>
                  <a:schemeClr val="bg1"/>
                </a:solidFill>
                <a:latin typeface="Monotype Corsiva" pitchFamily="66" charset="0"/>
              </a:rPr>
              <a:t>Папани </a:t>
            </a:r>
          </a:p>
          <a:p>
            <a:pPr algn="ctr">
              <a:lnSpc>
                <a:spcPts val="1700"/>
              </a:lnSpc>
              <a:defRPr/>
            </a:pPr>
            <a:r>
              <a:rPr lang="ru-RU" spc="300" dirty="0">
                <a:solidFill>
                  <a:schemeClr val="bg1"/>
                </a:solidFill>
                <a:latin typeface="Monotype Corsiva" pitchFamily="66" charset="0"/>
              </a:rPr>
              <a:t>Иван Дмитриевич</a:t>
            </a:r>
          </a:p>
        </p:txBody>
      </p:sp>
      <p:pic>
        <p:nvPicPr>
          <p:cNvPr id="20486" name="Picture 12" descr="http://theatre-nf.ru/uploads/posts/2015-08/1439740816320150816155156.jpeg"/>
          <p:cNvPicPr>
            <a:picLocks noChangeAspect="1" noChangeArrowheads="1"/>
          </p:cNvPicPr>
          <p:nvPr/>
        </p:nvPicPr>
        <p:blipFill>
          <a:blip r:embed="rId5"/>
          <a:srcRect t="24390"/>
          <a:stretch>
            <a:fillRect/>
          </a:stretch>
        </p:blipFill>
        <p:spPr bwMode="auto">
          <a:xfrm>
            <a:off x="5438775" y="260350"/>
            <a:ext cx="3381375" cy="18732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0487" name="Picture 2" descr="https://m.nkj.ru/upload/iblock/791/79145fc39b5a6412a4333bc0fa595009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84888" y="2060575"/>
            <a:ext cx="2446337" cy="20605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179388" y="3357563"/>
            <a:ext cx="4824412" cy="32337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1936 – 1938 гг.    </a:t>
            </a:r>
          </a:p>
          <a:p>
            <a:pPr fontAlgn="auto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C000"/>
                </a:solidFill>
                <a:latin typeface="Monotype Corsiva" pitchFamily="66" charset="0"/>
              </a:rPr>
              <a:t>Организована первая дрейфующая научноисследовательская </a:t>
            </a:r>
            <a:r>
              <a:rPr lang="ru-RU" sz="2800" dirty="0">
                <a:solidFill>
                  <a:srgbClr val="FFFF00"/>
                </a:solidFill>
                <a:latin typeface="Monotype Corsiva" pitchFamily="66" charset="0"/>
              </a:rPr>
              <a:t>станция «СП-1». </a:t>
            </a:r>
            <a:r>
              <a:rPr lang="ru-RU" sz="2800" dirty="0">
                <a:solidFill>
                  <a:srgbClr val="FFC000"/>
                </a:solidFill>
                <a:latin typeface="Monotype Corsiva" pitchFamily="66" charset="0"/>
              </a:rPr>
              <a:t>Экспедиция состояла из 4 человек, включая начальника – </a:t>
            </a:r>
            <a:r>
              <a:rPr lang="ru-RU" sz="2800" dirty="0">
                <a:solidFill>
                  <a:srgbClr val="FFFF00"/>
                </a:solidFill>
                <a:latin typeface="Monotype Corsiva" pitchFamily="66" charset="0"/>
              </a:rPr>
              <a:t>И.Д. Папанина.  </a:t>
            </a:r>
          </a:p>
          <a:p>
            <a:pPr fontAlgn="auto">
              <a:lnSpc>
                <a:spcPts val="26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C000"/>
                </a:solidFill>
                <a:latin typeface="Monotype Corsiva" pitchFamily="66" charset="0"/>
              </a:rPr>
              <a:t>Получены сведения о глубинах, дрейфе льда, климате и обитателей Северного Ледовитого океана.</a:t>
            </a:r>
          </a:p>
        </p:txBody>
      </p:sp>
      <p:pic>
        <p:nvPicPr>
          <p:cNvPr id="74756" name="Picture 4" descr="http://images.mreadz.com/127/126914/154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555875" y="260350"/>
            <a:ext cx="6324600" cy="619283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0" name="Скругленный прямоугольник 9">
            <a:hlinkClick r:id="rId8" action="ppaction://hlinksldjump"/>
          </p:cNvPr>
          <p:cNvSpPr/>
          <p:nvPr/>
        </p:nvSpPr>
        <p:spPr>
          <a:xfrm>
            <a:off x="8243888" y="6597650"/>
            <a:ext cx="792162" cy="18891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000"/>
              </a:lnSpc>
              <a:defRPr/>
            </a:pPr>
            <a:r>
              <a:rPr lang="ru-RU" sz="1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летопись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747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47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308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vistanews.ru/uploads/posts/2015-04/1429257088_440719main_seaice_2010_v15_still-1.jpg"/>
          <p:cNvPicPr>
            <a:picLocks noChangeAspect="1" noChangeArrowheads="1"/>
          </p:cNvPicPr>
          <p:nvPr/>
        </p:nvPicPr>
        <p:blipFill>
          <a:blip r:embed="rId2"/>
          <a:srcRect l="6261" r="4041"/>
          <a:stretch>
            <a:fillRect/>
          </a:stretch>
        </p:blipFill>
        <p:spPr bwMode="auto">
          <a:xfrm>
            <a:off x="0" y="1123950"/>
            <a:ext cx="9144000" cy="573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0" y="0"/>
            <a:ext cx="9144000" cy="1384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2400" b="1" spc="300" dirty="0">
                <a:solidFill>
                  <a:schemeClr val="bg1"/>
                </a:solidFill>
                <a:latin typeface="Segoe Script" pitchFamily="34" charset="0"/>
              </a:rPr>
              <a:t>взгляд </a:t>
            </a:r>
          </a:p>
          <a:p>
            <a:pPr algn="ctr">
              <a:defRPr/>
            </a:pPr>
            <a:r>
              <a:rPr lang="ru-RU" sz="2400" b="1" spc="300" dirty="0">
                <a:solidFill>
                  <a:schemeClr val="bg1"/>
                </a:solidFill>
                <a:latin typeface="Segoe Script" pitchFamily="34" charset="0"/>
              </a:rPr>
              <a:t>на </a:t>
            </a:r>
            <a:r>
              <a:rPr lang="ru-RU" sz="3600" b="1" spc="300" dirty="0">
                <a:solidFill>
                  <a:schemeClr val="bg1"/>
                </a:solidFill>
                <a:latin typeface="Segoe Script" pitchFamily="34" charset="0"/>
              </a:rPr>
              <a:t>С</a:t>
            </a:r>
            <a:r>
              <a:rPr lang="ru-RU" sz="2400" b="1" spc="300" dirty="0">
                <a:solidFill>
                  <a:schemeClr val="bg1"/>
                </a:solidFill>
                <a:latin typeface="Segoe Script" pitchFamily="34" charset="0"/>
              </a:rPr>
              <a:t>ЕВЕРНЫЙ </a:t>
            </a:r>
            <a:r>
              <a:rPr lang="ru-RU" sz="3600" b="1" spc="300" dirty="0">
                <a:solidFill>
                  <a:schemeClr val="bg1"/>
                </a:solidFill>
                <a:latin typeface="Segoe Script" pitchFamily="34" charset="0"/>
              </a:rPr>
              <a:t>Л</a:t>
            </a:r>
            <a:r>
              <a:rPr lang="ru-RU" sz="2400" b="1" spc="300" dirty="0">
                <a:solidFill>
                  <a:schemeClr val="bg1"/>
                </a:solidFill>
                <a:latin typeface="Segoe Script" pitchFamily="34" charset="0"/>
              </a:rPr>
              <a:t>ЕДОВИТЫЙ океан </a:t>
            </a:r>
          </a:p>
          <a:p>
            <a:pPr algn="ctr">
              <a:defRPr/>
            </a:pPr>
            <a:r>
              <a:rPr lang="ru-RU" sz="2400" b="1" spc="300" dirty="0">
                <a:solidFill>
                  <a:schemeClr val="bg1"/>
                </a:solidFill>
                <a:latin typeface="Segoe Script" pitchFamily="34" charset="0"/>
              </a:rPr>
              <a:t>из космоса</a:t>
            </a:r>
          </a:p>
        </p:txBody>
      </p:sp>
      <p:pic>
        <p:nvPicPr>
          <p:cNvPr id="3076" name="Picture 2" descr="http://s45.radikal.ru/i108/0902/1c/f9d3626eb35a.png">
            <a:hlinkClick r:id="rId3" action="ppaction://hlinksldjump"/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813175" y="3141663"/>
            <a:ext cx="71438" cy="7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http://nao24.ru/media/cache/44/46/44464f421a1334ad9bc20183caae195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0825" y="2106613"/>
            <a:ext cx="6769100" cy="43465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21507" name="Picture 2" descr="http://fedpress.ru/sites/fedpress/files/balyuk/news/044_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76950" y="260350"/>
            <a:ext cx="2816225" cy="180022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1508" name="Прямоугольник 3"/>
          <p:cNvSpPr>
            <a:spLocks noChangeArrowheads="1"/>
          </p:cNvSpPr>
          <p:nvPr/>
        </p:nvSpPr>
        <p:spPr bwMode="auto">
          <a:xfrm>
            <a:off x="250825" y="188913"/>
            <a:ext cx="5761038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900"/>
              </a:lnSpc>
            </a:pPr>
            <a:r>
              <a:rPr lang="ru-RU" sz="2800">
                <a:solidFill>
                  <a:srgbClr val="FFC000"/>
                </a:solidFill>
                <a:latin typeface="Monotype Corsiva" pitchFamily="66" charset="0"/>
              </a:rPr>
              <a:t>Множество до сих пор организуемых, дрейфующих научноисследовательских станций «СП-1», «СП-2», «СП-3», «СП-4», «СП-5», «СП-6», … «СП-40», </a:t>
            </a:r>
            <a:r>
              <a:rPr lang="ru-RU" sz="3200">
                <a:solidFill>
                  <a:srgbClr val="FFFF00"/>
                </a:solidFill>
                <a:latin typeface="Monotype Corsiva" pitchFamily="66" charset="0"/>
              </a:rPr>
              <a:t>«СП-2015» </a:t>
            </a:r>
            <a:endParaRPr lang="ru-RU" sz="2800">
              <a:solidFill>
                <a:srgbClr val="FFFF00"/>
              </a:solidFill>
            </a:endParaRPr>
          </a:p>
        </p:txBody>
      </p:sp>
      <p:pic>
        <p:nvPicPr>
          <p:cNvPr id="75782" name="Picture 6" descr="https://upload.wikimedia.org/wikipedia/ru/timeline/0ddde84d2e9df5fc90b3e07dc30e0bd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260350"/>
            <a:ext cx="8642350" cy="619283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6" name="Скругленный прямоугольник 5">
            <a:hlinkClick r:id="rId5" action="ppaction://hlinksldjump"/>
          </p:cNvPr>
          <p:cNvSpPr/>
          <p:nvPr/>
        </p:nvSpPr>
        <p:spPr>
          <a:xfrm>
            <a:off x="8243888" y="6597650"/>
            <a:ext cx="792162" cy="188913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0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летопись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2000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757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57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2" descr="http://www.elbrusoid.org/bitrix/components/bitrix/forum.interface/show_file.php?fid=151592&amp;width=500&amp;height=500"/>
          <p:cNvPicPr>
            <a:picLocks noChangeAspect="1" noChangeArrowheads="1"/>
          </p:cNvPicPr>
          <p:nvPr/>
        </p:nvPicPr>
        <p:blipFill>
          <a:blip r:embed="rId2">
            <a:grayscl/>
          </a:blip>
          <a:srcRect/>
          <a:stretch>
            <a:fillRect/>
          </a:stretch>
        </p:blipFill>
        <p:spPr bwMode="auto">
          <a:xfrm>
            <a:off x="323850" y="968375"/>
            <a:ext cx="3743325" cy="278765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6" name="Picture 12" descr="http://img1.liveinternet.ru/images/attach/c/2/84/120/84120541_057056048055054050.jpg"/>
          <p:cNvPicPr>
            <a:picLocks noChangeAspect="1" noChangeArrowheads="1"/>
          </p:cNvPicPr>
          <p:nvPr/>
        </p:nvPicPr>
        <p:blipFill>
          <a:blip r:embed="rId3">
            <a:grayscl/>
          </a:blip>
          <a:srcRect l="1595" t="2499" r="2705"/>
          <a:stretch>
            <a:fillRect/>
          </a:stretch>
        </p:blipFill>
        <p:spPr bwMode="auto">
          <a:xfrm>
            <a:off x="323850" y="4095750"/>
            <a:ext cx="3743325" cy="23907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78" name="Picture 14" descr="http://i2.guns.ru/forums/icons/forum_pictures/013406/1340692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64050" y="3573463"/>
            <a:ext cx="4356100" cy="290671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80" name="Picture 16" descr="http://sever.sokolniki.com/EditorFiles/image/News/2013/aanii2.jpg"/>
          <p:cNvPicPr>
            <a:picLocks noChangeAspect="1" noChangeArrowheads="1"/>
          </p:cNvPicPr>
          <p:nvPr/>
        </p:nvPicPr>
        <p:blipFill>
          <a:blip r:embed="rId5"/>
          <a:srcRect l="20705" r="5104" b="3481"/>
          <a:stretch>
            <a:fillRect/>
          </a:stretch>
        </p:blipFill>
        <p:spPr bwMode="auto">
          <a:xfrm>
            <a:off x="5724525" y="258763"/>
            <a:ext cx="3095625" cy="3024187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88082" name="Picture 18" descr="http://aerofoto.narod.ru/USSR26BPOLAVSR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419475" y="1773238"/>
            <a:ext cx="2806700" cy="1871662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179388" y="0"/>
            <a:ext cx="4772025" cy="76993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4400" spc="300" dirty="0">
                <a:solidFill>
                  <a:schemeClr val="bg1"/>
                </a:solidFill>
                <a:latin typeface="Monotype Corsiva" pitchFamily="66" charset="0"/>
              </a:rPr>
              <a:t>Полярная авиация</a:t>
            </a:r>
          </a:p>
        </p:txBody>
      </p:sp>
      <p:sp>
        <p:nvSpPr>
          <p:cNvPr id="8" name="Скругленный прямоугольник 7">
            <a:hlinkClick r:id="rId7" action="ppaction://hlinksldjump"/>
          </p:cNvPr>
          <p:cNvSpPr/>
          <p:nvPr/>
        </p:nvSpPr>
        <p:spPr>
          <a:xfrm>
            <a:off x="8243888" y="6597650"/>
            <a:ext cx="792162" cy="188913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0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летопись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8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8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80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8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80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http://korabley.net/_nw/2/56760.jpg"/>
          <p:cNvPicPr>
            <a:picLocks noChangeAspect="1" noChangeArrowheads="1"/>
          </p:cNvPicPr>
          <p:nvPr/>
        </p:nvPicPr>
        <p:blipFill>
          <a:blip r:embed="rId2"/>
          <a:srcRect b="5479"/>
          <a:stretch>
            <a:fillRect/>
          </a:stretch>
        </p:blipFill>
        <p:spPr bwMode="auto">
          <a:xfrm>
            <a:off x="3419475" y="2924175"/>
            <a:ext cx="5473700" cy="34575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3851275" y="188913"/>
            <a:ext cx="5113338" cy="18446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1977 г.</a:t>
            </a:r>
            <a:r>
              <a:rPr lang="ru-RU" sz="32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  </a:t>
            </a:r>
          </a:p>
          <a:p>
            <a:pPr fontAlgn="auto">
              <a:lnSpc>
                <a:spcPts val="27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>
                <a:solidFill>
                  <a:srgbClr val="FFC000"/>
                </a:solidFill>
                <a:latin typeface="Monotype Corsiva" pitchFamily="66" charset="0"/>
                <a:cs typeface="+mn-cs"/>
              </a:rPr>
              <a:t>Впервые достигли Северного полюса на </a:t>
            </a:r>
            <a:r>
              <a:rPr lang="ru-RU" sz="2800" dirty="0">
                <a:solidFill>
                  <a:srgbClr val="FFFF00"/>
                </a:solidFill>
                <a:latin typeface="Monotype Corsiva" pitchFamily="66" charset="0"/>
                <a:cs typeface="+mn-cs"/>
              </a:rPr>
              <a:t>атомном ледоколе «Арктика» </a:t>
            </a:r>
            <a:r>
              <a:rPr lang="ru-RU" sz="2800" dirty="0">
                <a:solidFill>
                  <a:srgbClr val="FFC000"/>
                </a:solidFill>
                <a:latin typeface="Monotype Corsiva" pitchFamily="66" charset="0"/>
                <a:cs typeface="+mn-cs"/>
              </a:rPr>
              <a:t>Экспедицию возглавлял </a:t>
            </a:r>
            <a:r>
              <a:rPr lang="ru-RU" sz="2800" dirty="0">
                <a:solidFill>
                  <a:srgbClr val="FFFF00"/>
                </a:solidFill>
                <a:latin typeface="Monotype Corsiva" pitchFamily="66" charset="0"/>
                <a:cs typeface="+mn-cs"/>
              </a:rPr>
              <a:t>А.Н. Чилин-гаров.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4988" y="4652963"/>
            <a:ext cx="2541587" cy="6334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ts val="2000"/>
              </a:lnSpc>
              <a:defRPr/>
            </a:pPr>
            <a:r>
              <a:rPr lang="ru-RU" spc="300" dirty="0">
                <a:solidFill>
                  <a:schemeClr val="bg1"/>
                </a:solidFill>
                <a:latin typeface="Monotype Corsiva" pitchFamily="66" charset="0"/>
              </a:rPr>
              <a:t>Чилингаров </a:t>
            </a:r>
          </a:p>
          <a:p>
            <a:pPr algn="ctr">
              <a:lnSpc>
                <a:spcPts val="2000"/>
              </a:lnSpc>
              <a:defRPr/>
            </a:pPr>
            <a:r>
              <a:rPr lang="ru-RU" spc="300" dirty="0">
                <a:solidFill>
                  <a:schemeClr val="bg1"/>
                </a:solidFill>
                <a:latin typeface="Monotype Corsiva" pitchFamily="66" charset="0"/>
              </a:rPr>
              <a:t>Артур Николаевич </a:t>
            </a:r>
            <a:endParaRPr lang="ru-RU" spc="300" dirty="0">
              <a:solidFill>
                <a:schemeClr val="bg1"/>
              </a:solidFill>
            </a:endParaRPr>
          </a:p>
        </p:txBody>
      </p:sp>
      <p:sp>
        <p:nvSpPr>
          <p:cNvPr id="23557" name="Прямоугольник 5"/>
          <p:cNvSpPr>
            <a:spLocks noChangeArrowheads="1"/>
          </p:cNvSpPr>
          <p:nvPr/>
        </p:nvSpPr>
        <p:spPr bwMode="auto">
          <a:xfrm>
            <a:off x="1258888" y="6165850"/>
            <a:ext cx="1892300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solidFill>
                  <a:schemeClr val="bg1"/>
                </a:solidFill>
                <a:latin typeface="Monotype Corsiva" pitchFamily="66" charset="0"/>
              </a:rPr>
              <a:t>Ледокол «Арктика»</a:t>
            </a:r>
            <a:endParaRPr lang="ru-RU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>
            <a:hlinkClick r:id="rId3" action="ppaction://hlinksldjump"/>
          </p:cNvPr>
          <p:cNvSpPr/>
          <p:nvPr/>
        </p:nvSpPr>
        <p:spPr>
          <a:xfrm>
            <a:off x="8243888" y="6597650"/>
            <a:ext cx="792162" cy="188913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0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летопись</a:t>
            </a:r>
          </a:p>
        </p:txBody>
      </p:sp>
      <p:pic>
        <p:nvPicPr>
          <p:cNvPr id="23559" name="Picture 8" descr="http://topreferat.znate.ru/pars_docs/refs/35/34418/34418-13_1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0825" y="260350"/>
            <a:ext cx="3335338" cy="43211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grpSp>
        <p:nvGrpSpPr>
          <p:cNvPr id="2" name="Группа 17"/>
          <p:cNvGrpSpPr>
            <a:grpSpLocks/>
          </p:cNvGrpSpPr>
          <p:nvPr/>
        </p:nvGrpSpPr>
        <p:grpSpPr bwMode="auto">
          <a:xfrm>
            <a:off x="3348038" y="1989138"/>
            <a:ext cx="5616575" cy="4471987"/>
            <a:chOff x="3347864" y="1988839"/>
            <a:chExt cx="5616624" cy="4471831"/>
          </a:xfrm>
        </p:grpSpPr>
        <p:pic>
          <p:nvPicPr>
            <p:cNvPr id="23561" name="Picture 9" descr="http://arktika.polarpost.ru/images/fram-nautilus-arktika.jpg"/>
            <p:cNvPicPr>
              <a:picLocks noChangeAspect="1" noChangeArrowheads="1"/>
            </p:cNvPicPr>
            <p:nvPr/>
          </p:nvPicPr>
          <p:blipFill>
            <a:blip r:embed="rId5"/>
            <a:srcRect l="19493" t="36526" r="38330" b="2455"/>
            <a:stretch>
              <a:fillRect/>
            </a:stretch>
          </p:blipFill>
          <p:spPr bwMode="auto">
            <a:xfrm>
              <a:off x="3347864" y="1988839"/>
              <a:ext cx="5616624" cy="4471831"/>
            </a:xfrm>
            <a:prstGeom prst="rect">
              <a:avLst/>
            </a:prstGeom>
            <a:noFill/>
            <a:ln w="57150">
              <a:solidFill>
                <a:schemeClr val="bg1"/>
              </a:solidFill>
              <a:miter lim="800000"/>
              <a:headEnd/>
              <a:tailEnd/>
            </a:ln>
          </p:spPr>
        </p:pic>
        <p:cxnSp>
          <p:nvCxnSpPr>
            <p:cNvPr id="11" name="Прямая со стрелкой 10"/>
            <p:cNvCxnSpPr/>
            <p:nvPr/>
          </p:nvCxnSpPr>
          <p:spPr>
            <a:xfrm>
              <a:off x="4643275" y="5517728"/>
              <a:ext cx="360365" cy="0"/>
            </a:xfrm>
            <a:prstGeom prst="straightConnector1">
              <a:avLst/>
            </a:prstGeom>
            <a:ln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Прямая со стрелкой 11"/>
            <p:cNvCxnSpPr/>
            <p:nvPr/>
          </p:nvCxnSpPr>
          <p:spPr>
            <a:xfrm flipH="1">
              <a:off x="4500399" y="5012921"/>
              <a:ext cx="287340" cy="144458"/>
            </a:xfrm>
            <a:prstGeom prst="straightConnector1">
              <a:avLst/>
            </a:prstGeom>
            <a:ln>
              <a:solidFill>
                <a:srgbClr val="FFC000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://ic.pics.livejournal.com/nikitskij/31749522/160474/160474_original.jpg"/>
          <p:cNvPicPr>
            <a:picLocks noChangeAspect="1" noChangeArrowheads="1"/>
          </p:cNvPicPr>
          <p:nvPr/>
        </p:nvPicPr>
        <p:blipFill>
          <a:blip r:embed="rId2">
            <a:lum bright="-10000" contrast="40000"/>
          </a:blip>
          <a:srcRect b="4688"/>
          <a:stretch>
            <a:fillRect/>
          </a:stretch>
        </p:blipFill>
        <p:spPr bwMode="auto">
          <a:xfrm>
            <a:off x="323850" y="692150"/>
            <a:ext cx="8496300" cy="52990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3" name="Скругленный прямоугольник 2">
            <a:hlinkClick r:id="rId3" action="ppaction://hlinksldjump"/>
          </p:cNvPr>
          <p:cNvSpPr/>
          <p:nvPr/>
        </p:nvSpPr>
        <p:spPr>
          <a:xfrm>
            <a:off x="8243888" y="6597650"/>
            <a:ext cx="792162" cy="18891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000"/>
              </a:lnSpc>
              <a:defRPr/>
            </a:pPr>
            <a:r>
              <a:rPr lang="ru-RU" sz="1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летопись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http://cdn13.img22.ria.ru/images/39721/15/397211589.jpg"/>
          <p:cNvPicPr>
            <a:picLocks noChangeAspect="1" noChangeArrowheads="1"/>
          </p:cNvPicPr>
          <p:nvPr/>
        </p:nvPicPr>
        <p:blipFill>
          <a:blip r:embed="rId2">
            <a:lum bright="-20000" contrast="40000"/>
          </a:blip>
          <a:srcRect b="5782"/>
          <a:stretch>
            <a:fillRect/>
          </a:stretch>
        </p:blipFill>
        <p:spPr bwMode="auto">
          <a:xfrm>
            <a:off x="0" y="260350"/>
            <a:ext cx="9144000" cy="633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/>
          <p:cNvSpPr/>
          <p:nvPr/>
        </p:nvSpPr>
        <p:spPr>
          <a:xfrm>
            <a:off x="0" y="1916113"/>
            <a:ext cx="5003800" cy="1008062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Скругленный прямоугольник 3">
            <a:hlinkClick r:id="rId3" action="ppaction://hlinksldjump"/>
          </p:cNvPr>
          <p:cNvSpPr/>
          <p:nvPr/>
        </p:nvSpPr>
        <p:spPr>
          <a:xfrm>
            <a:off x="8243888" y="6597650"/>
            <a:ext cx="792162" cy="18891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0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летопись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://www.mvslipenchuk.ru/mediacache/cf3f9c1b-6d7d-4be9-bcec-866ca6a14aca.jpg"/>
          <p:cNvPicPr>
            <a:picLocks noChangeAspect="1" noChangeArrowheads="1"/>
          </p:cNvPicPr>
          <p:nvPr/>
        </p:nvPicPr>
        <p:blipFill>
          <a:blip r:embed="rId2">
            <a:lum contrast="30000"/>
          </a:blip>
          <a:srcRect/>
          <a:stretch>
            <a:fillRect/>
          </a:stretch>
        </p:blipFill>
        <p:spPr bwMode="auto">
          <a:xfrm>
            <a:off x="0" y="0"/>
            <a:ext cx="91567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кругленный прямоугольник 2">
            <a:hlinkClick r:id="rId3" action="ppaction://hlinksldjump"/>
          </p:cNvPr>
          <p:cNvSpPr/>
          <p:nvPr/>
        </p:nvSpPr>
        <p:spPr>
          <a:xfrm>
            <a:off x="8351838" y="6237288"/>
            <a:ext cx="792162" cy="188912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0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летопись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1"/>
          <p:cNvSpPr>
            <a:spLocks noChangeArrowheads="1"/>
          </p:cNvSpPr>
          <p:nvPr/>
        </p:nvSpPr>
        <p:spPr bwMode="auto">
          <a:xfrm>
            <a:off x="323850" y="768350"/>
            <a:ext cx="8496300" cy="5111750"/>
          </a:xfrm>
          <a:prstGeom prst="roundRect">
            <a:avLst>
              <a:gd name="adj" fmla="val 9824"/>
            </a:avLst>
          </a:prstGeom>
          <a:noFill/>
          <a:ln w="57150">
            <a:solidFill>
              <a:srgbClr val="FFC000"/>
            </a:solidFill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eaLnBrk="0" hangingPunct="0"/>
            <a:r>
              <a:rPr lang="ru-RU" sz="280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      В начале  августа  2015 года  Россия  подала  в  ООН </a:t>
            </a:r>
            <a:r>
              <a:rPr lang="ru-RU" sz="2800" u="sng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частично пересмотренное </a:t>
            </a:r>
            <a:r>
              <a:rPr lang="ru-RU" sz="280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  </a:t>
            </a:r>
            <a:r>
              <a:rPr lang="ru-RU" sz="280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Представление  в  отношении континентального  шельфа  РФ  в  Северном Ледовитом океане.</a:t>
            </a:r>
            <a:endParaRPr lang="ru-RU" sz="4400">
              <a:solidFill>
                <a:srgbClr val="FFFF00"/>
              </a:solidFill>
              <a:latin typeface="Monotype Corsiva" pitchFamily="66" charset="0"/>
              <a:cs typeface="Times New Roman" pitchFamily="18" charset="0"/>
            </a:endParaRPr>
          </a:p>
          <a:p>
            <a:pPr eaLnBrk="0" hangingPunct="0"/>
            <a:r>
              <a:rPr lang="ru-RU" sz="280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       Это научно обоснованная заявка государства на увели-чение площади </a:t>
            </a:r>
            <a:r>
              <a:rPr lang="ru-RU" sz="280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шельфа </a:t>
            </a:r>
            <a:r>
              <a:rPr lang="ru-RU" sz="2800" u="sng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на один миллион 191 тысячу квад-ратных километров</a:t>
            </a:r>
            <a:r>
              <a:rPr lang="ru-RU" sz="2800" u="sng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 </a:t>
            </a:r>
            <a:r>
              <a:rPr lang="ru-RU" sz="2800">
                <a:solidFill>
                  <a:srgbClr val="FFFF00"/>
                </a:solidFill>
                <a:latin typeface="Monotype Corsiva" pitchFamily="66" charset="0"/>
                <a:cs typeface="Times New Roman" pitchFamily="18" charset="0"/>
              </a:rPr>
              <a:t> внутри  условного  треугольника Мурманск – Северный полюс – Чукотка.      Ожидаемый в  этом  случае  прирост потенциальных  запасов углеводо-родного сырья  составляет  почти  </a:t>
            </a:r>
            <a:r>
              <a:rPr lang="ru-RU" sz="2800" u="sng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пять миллиардов тонн</a:t>
            </a:r>
            <a:r>
              <a:rPr lang="ru-RU" sz="280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 условного топлива.</a:t>
            </a:r>
            <a:endParaRPr lang="ru-RU" sz="6600">
              <a:solidFill>
                <a:schemeClr val="bg1"/>
              </a:solidFill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3" name="Скругленный прямоугольник 2">
            <a:hlinkClick r:id="rId2" action="ppaction://hlinksldjump"/>
          </p:cNvPr>
          <p:cNvSpPr/>
          <p:nvPr/>
        </p:nvSpPr>
        <p:spPr>
          <a:xfrm>
            <a:off x="8243888" y="6597650"/>
            <a:ext cx="792162" cy="188913"/>
          </a:xfrm>
          <a:prstGeom prst="roundRect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000"/>
              </a:lnSpc>
              <a:defRPr/>
            </a:pPr>
            <a:r>
              <a:rPr lang="ru-RU" sz="11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летопись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3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5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oilgasnews.ru/upload/news/2015/oilgasnews-oborudovanie-dlya-dobychi-gaz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519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http://rrnews.ru/sites/default/files/styles/body_main_img_720/public/news/09-2014/neftedobycha_v_arktike.jpg?itok=N-Nqh-hA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122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9" name="TextBox 2"/>
          <p:cNvSpPr txBox="1">
            <a:spLocks noChangeArrowheads="1"/>
          </p:cNvSpPr>
          <p:nvPr/>
        </p:nvSpPr>
        <p:spPr bwMode="auto">
          <a:xfrm>
            <a:off x="6046788" y="0"/>
            <a:ext cx="27638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>
                <a:latin typeface="Times New Roman" pitchFamily="18" charset="0"/>
                <a:cs typeface="Times New Roman" pitchFamily="18" charset="0"/>
              </a:rPr>
              <a:t>Платформа Приразломная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2" name="Группа 10"/>
          <p:cNvGrpSpPr>
            <a:grpSpLocks/>
          </p:cNvGrpSpPr>
          <p:nvPr/>
        </p:nvGrpSpPr>
        <p:grpSpPr bwMode="auto">
          <a:xfrm>
            <a:off x="0" y="1962150"/>
            <a:ext cx="9144000" cy="4895850"/>
            <a:chOff x="0" y="1961456"/>
            <a:chExt cx="9144000" cy="4896544"/>
          </a:xfrm>
        </p:grpSpPr>
        <p:pic>
          <p:nvPicPr>
            <p:cNvPr id="30723" name="Picture 4" descr="C:\Users\ольга\Desktop\Рисунок1.jpg"/>
            <p:cNvPicPr>
              <a:picLocks noChangeAspect="1" noChangeArrowheads="1"/>
            </p:cNvPicPr>
            <p:nvPr/>
          </p:nvPicPr>
          <p:blipFill>
            <a:blip r:embed="rId2"/>
            <a:srcRect b="777"/>
            <a:stretch>
              <a:fillRect/>
            </a:stretch>
          </p:blipFill>
          <p:spPr bwMode="auto">
            <a:xfrm>
              <a:off x="0" y="1961456"/>
              <a:ext cx="9144000" cy="4896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1042988" y="5444925"/>
              <a:ext cx="674687" cy="277852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200" b="1" spc="300" dirty="0">
                  <a:latin typeface="Times New Roman" pitchFamily="18" charset="0"/>
                  <a:cs typeface="Times New Roman" pitchFamily="18" charset="0"/>
                </a:rPr>
                <a:t>900м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2484438" y="5949821"/>
              <a:ext cx="788987" cy="2762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200" b="1" spc="300" dirty="0">
                  <a:latin typeface="Times New Roman" pitchFamily="18" charset="0"/>
                  <a:cs typeface="Times New Roman" pitchFamily="18" charset="0"/>
                </a:rPr>
                <a:t>1000м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851275" y="6381682"/>
              <a:ext cx="1379538" cy="2762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200" b="1" spc="300" dirty="0">
                  <a:latin typeface="Times New Roman" pitchFamily="18" charset="0"/>
                  <a:cs typeface="Times New Roman" pitchFamily="18" charset="0"/>
                </a:rPr>
                <a:t>500 - 2000м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5580063" y="6381682"/>
              <a:ext cx="1098550" cy="2762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200" b="1" spc="300" dirty="0">
                  <a:latin typeface="Times New Roman" pitchFamily="18" charset="0"/>
                  <a:cs typeface="Times New Roman" pitchFamily="18" charset="0"/>
                </a:rPr>
                <a:t>до 2100м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804025" y="6581736"/>
              <a:ext cx="1098550" cy="2762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200" b="1" spc="300" dirty="0">
                  <a:latin typeface="Times New Roman" pitchFamily="18" charset="0"/>
                  <a:cs typeface="Times New Roman" pitchFamily="18" charset="0"/>
                </a:rPr>
                <a:t>до 2100м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018463" y="6381682"/>
              <a:ext cx="1125537" cy="276264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1200" b="1" spc="300" dirty="0">
                  <a:latin typeface="Times New Roman" pitchFamily="18" charset="0"/>
                  <a:cs typeface="Times New Roman" pitchFamily="18" charset="0"/>
                </a:rPr>
                <a:t>до 3000м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://cendomzn.ucoz.ru/Karty/Arktika.jpg"/>
          <p:cNvPicPr>
            <a:picLocks noChangeAspect="1" noChangeArrowheads="1"/>
          </p:cNvPicPr>
          <p:nvPr/>
        </p:nvPicPr>
        <p:blipFill>
          <a:blip r:embed="rId2">
            <a:lum bright="-10000" contrast="30000"/>
          </a:blip>
          <a:srcRect l="18933" t="30554" r="15903" b="8414"/>
          <a:stretch>
            <a:fillRect/>
          </a:stretch>
        </p:blipFill>
        <p:spPr bwMode="auto">
          <a:xfrm>
            <a:off x="0" y="0"/>
            <a:ext cx="9144000" cy="6958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http://scienceland.info/images/geography6/pic77.png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-500063" y="1196975"/>
            <a:ext cx="9102726" cy="566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radioiskatel.ru/files/arctic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31913" y="325438"/>
            <a:ext cx="6477000" cy="6199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Овальная выноска 2"/>
          <p:cNvSpPr/>
          <p:nvPr/>
        </p:nvSpPr>
        <p:spPr>
          <a:xfrm rot="12630548">
            <a:off x="3308350" y="2200275"/>
            <a:ext cx="2501900" cy="2493963"/>
          </a:xfrm>
          <a:prstGeom prst="wedgeEllipseCallout">
            <a:avLst>
              <a:gd name="adj1" fmla="val -34315"/>
              <a:gd name="adj2" fmla="val 139063"/>
            </a:avLst>
          </a:prstGeom>
          <a:noFill/>
          <a:ln w="762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019925" y="404813"/>
            <a:ext cx="17081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sz="2400" b="1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АРКТИКА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7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spc="300" dirty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История  изучения  и  освоения  Арктики</a:t>
            </a:r>
          </a:p>
        </p:txBody>
      </p:sp>
      <p:pic>
        <p:nvPicPr>
          <p:cNvPr id="6147" name="Picture 2" descr="http://900igr.net/datai/literatura/Kak-sozdavalas-kniga/0001-001-Kak-sozdavalas-kniga-na-Rusi.png"/>
          <p:cNvPicPr>
            <a:picLocks noChangeAspect="1" noChangeArrowheads="1"/>
          </p:cNvPicPr>
          <p:nvPr/>
        </p:nvPicPr>
        <p:blipFill>
          <a:blip r:embed="rId2">
            <a:lum bright="-20000" contrast="40000"/>
          </a:blip>
          <a:srcRect/>
          <a:stretch>
            <a:fillRect/>
          </a:stretch>
        </p:blipFill>
        <p:spPr bwMode="auto">
          <a:xfrm>
            <a:off x="0" y="765175"/>
            <a:ext cx="9144000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8" name="TextBox 9"/>
          <p:cNvSpPr txBox="1">
            <a:spLocks noChangeArrowheads="1"/>
          </p:cNvSpPr>
          <p:nvPr/>
        </p:nvSpPr>
        <p:spPr bwMode="auto">
          <a:xfrm>
            <a:off x="827088" y="1125538"/>
            <a:ext cx="3673475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100"/>
              </a:lnSpc>
            </a:pPr>
            <a:r>
              <a:rPr lang="en-US" sz="2800" b="1">
                <a:latin typeface="Monotype Corsiva" pitchFamily="66" charset="0"/>
                <a:cs typeface="Times New Roman" pitchFamily="18" charset="0"/>
              </a:rPr>
              <a:t>IX – XVII</a:t>
            </a:r>
            <a:r>
              <a:rPr lang="ru-RU" sz="2800" b="1">
                <a:latin typeface="Monotype Corsiva" pitchFamily="66" charset="0"/>
                <a:cs typeface="Times New Roman" pitchFamily="18" charset="0"/>
              </a:rPr>
              <a:t> вв</a:t>
            </a:r>
            <a:endParaRPr lang="ru-RU" sz="2000" b="1">
              <a:latin typeface="Monotype Corsiva" pitchFamily="66" charset="0"/>
              <a:cs typeface="Times New Roman" pitchFamily="18" charset="0"/>
            </a:endParaRPr>
          </a:p>
          <a:p>
            <a:pPr>
              <a:lnSpc>
                <a:spcPts val="1900"/>
              </a:lnSpc>
            </a:pPr>
            <a:r>
              <a:rPr lang="ru-RU" b="1">
                <a:latin typeface="Monotype Corsiva" pitchFamily="66" charset="0"/>
                <a:cs typeface="Times New Roman" pitchFamily="18" charset="0"/>
              </a:rPr>
              <a:t>Отряды поморов и казаков открывали и исследовали новые земли, расширяя границы Русского государства.</a:t>
            </a: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755650" y="4437063"/>
            <a:ext cx="3671888" cy="1027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1641 – 1647гг.   </a:t>
            </a:r>
            <a:r>
              <a:rPr lang="ru-RU" dirty="0">
                <a:latin typeface="Monotype Corsiva" pitchFamily="66" charset="0"/>
                <a:cs typeface="+mn-cs"/>
              </a:rPr>
              <a:t>Казак  </a:t>
            </a:r>
            <a:r>
              <a:rPr lang="ru-RU" b="1" dirty="0">
                <a:latin typeface="Monotype Corsiva" pitchFamily="66" charset="0"/>
                <a:cs typeface="+mn-cs"/>
              </a:rPr>
              <a:t>С.И.Дежнёв</a:t>
            </a:r>
            <a:r>
              <a:rPr lang="ru-RU" dirty="0">
                <a:latin typeface="Monotype Corsiva" pitchFamily="66" charset="0"/>
                <a:cs typeface="+mn-cs"/>
              </a:rPr>
              <a:t>  исследовал побережье Северо-Восточной Азии (</a:t>
            </a:r>
            <a:r>
              <a:rPr lang="ru-RU" b="1" dirty="0">
                <a:latin typeface="Monotype Corsiva" pitchFamily="66" charset="0"/>
                <a:cs typeface="+mn-cs"/>
              </a:rPr>
              <a:t>от устья р.Колымы до крайней восточной точки материка</a:t>
            </a:r>
            <a:r>
              <a:rPr lang="ru-RU" dirty="0">
                <a:latin typeface="Monotype Corsiva" pitchFamily="66" charset="0"/>
                <a:cs typeface="+mn-cs"/>
              </a:rPr>
              <a:t>)    </a:t>
            </a:r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755650" y="5445125"/>
            <a:ext cx="3673475" cy="784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1648 г.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   </a:t>
            </a:r>
            <a:r>
              <a:rPr lang="ru-RU" dirty="0">
                <a:latin typeface="Monotype Corsiva" pitchFamily="66" charset="0"/>
                <a:cs typeface="+mn-cs"/>
              </a:rPr>
              <a:t>Отряд под командованием </a:t>
            </a:r>
            <a:r>
              <a:rPr lang="ru-RU" b="1" dirty="0">
                <a:latin typeface="Monotype Corsiva" pitchFamily="66" charset="0"/>
                <a:cs typeface="+mn-cs"/>
              </a:rPr>
              <a:t>С.Дежнёва и Ф.Попова открыли пролив </a:t>
            </a:r>
            <a:r>
              <a:rPr lang="ru-RU" dirty="0">
                <a:latin typeface="Monotype Corsiva" pitchFamily="66" charset="0"/>
                <a:cs typeface="+mn-cs"/>
              </a:rPr>
              <a:t>между Азией и Северной Америкой.</a:t>
            </a:r>
          </a:p>
        </p:txBody>
      </p:sp>
      <p:sp>
        <p:nvSpPr>
          <p:cNvPr id="6151" name="TextBox 12"/>
          <p:cNvSpPr txBox="1">
            <a:spLocks noChangeArrowheads="1"/>
          </p:cNvSpPr>
          <p:nvPr/>
        </p:nvSpPr>
        <p:spPr bwMode="auto">
          <a:xfrm>
            <a:off x="4859338" y="1125538"/>
            <a:ext cx="3673475" cy="158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100"/>
              </a:lnSpc>
            </a:pPr>
            <a:r>
              <a:rPr lang="en-US" sz="2800" b="1">
                <a:latin typeface="Monotype Corsiva" pitchFamily="66" charset="0"/>
                <a:cs typeface="Times New Roman" pitchFamily="18" charset="0"/>
              </a:rPr>
              <a:t>XVIII</a:t>
            </a:r>
            <a:r>
              <a:rPr lang="ru-RU" sz="2800" b="1">
                <a:latin typeface="Monotype Corsiva" pitchFamily="66" charset="0"/>
                <a:cs typeface="Times New Roman" pitchFamily="18" charset="0"/>
              </a:rPr>
              <a:t>вв</a:t>
            </a:r>
          </a:p>
          <a:p>
            <a:pPr>
              <a:lnSpc>
                <a:spcPts val="1900"/>
              </a:lnSpc>
            </a:pPr>
            <a:r>
              <a:rPr lang="ru-RU" b="1">
                <a:latin typeface="Monotype Corsiva" pitchFamily="66" charset="0"/>
                <a:cs typeface="Times New Roman" pitchFamily="18" charset="0"/>
              </a:rPr>
              <a:t>Организованы государственные экспеди-ции для описания и изучения арктичес-ких регионов. В результате составлены первые карты побережья, обнаружены месторождения полезных ископаемых.</a:t>
            </a:r>
            <a:endParaRPr lang="ru-RU" sz="1400" b="1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4859338" y="2636838"/>
            <a:ext cx="3816350" cy="1719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1733 – 1743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гг.  </a:t>
            </a:r>
            <a:r>
              <a:rPr lang="ru-RU" b="1" dirty="0">
                <a:latin typeface="Monotype Corsiva" pitchFamily="66" charset="0"/>
                <a:cs typeface="+mn-cs"/>
              </a:rPr>
              <a:t>Великая Северная экспед-иция</a:t>
            </a:r>
            <a:r>
              <a:rPr lang="ru-RU" dirty="0">
                <a:latin typeface="Monotype Corsiva" pitchFamily="66" charset="0"/>
                <a:cs typeface="+mn-cs"/>
              </a:rPr>
              <a:t> (инициатор Пётр</a:t>
            </a:r>
            <a:r>
              <a:rPr lang="en-US" dirty="0">
                <a:latin typeface="Monotype Corsiva" pitchFamily="66" charset="0"/>
                <a:cs typeface="+mn-cs"/>
              </a:rPr>
              <a:t>I</a:t>
            </a:r>
            <a:r>
              <a:rPr lang="ru-RU" dirty="0">
                <a:latin typeface="Monotype Corsiva" pitchFamily="66" charset="0"/>
                <a:cs typeface="+mn-cs"/>
              </a:rPr>
              <a:t>)  под руковод-ством </a:t>
            </a:r>
            <a:r>
              <a:rPr lang="ru-RU" b="1" dirty="0">
                <a:latin typeface="Monotype Corsiva" pitchFamily="66" charset="0"/>
                <a:cs typeface="+mn-cs"/>
              </a:rPr>
              <a:t>В.Беринга</a:t>
            </a:r>
            <a:r>
              <a:rPr lang="ru-RU" dirty="0">
                <a:latin typeface="Monotype Corsiva" pitchFamily="66" charset="0"/>
                <a:cs typeface="+mn-cs"/>
              </a:rPr>
              <a:t>. Открыты новые геог-рафические объекты, полные географи-ческие, геологические, ботанические, </a:t>
            </a:r>
            <a:r>
              <a:rPr lang="ru-RU" dirty="0" err="1">
                <a:latin typeface="Monotype Corsiva" pitchFamily="66" charset="0"/>
                <a:cs typeface="+mn-cs"/>
              </a:rPr>
              <a:t>зоо-логические</a:t>
            </a:r>
            <a:r>
              <a:rPr lang="ru-RU" dirty="0">
                <a:latin typeface="Monotype Corsiva" pitchFamily="66" charset="0"/>
                <a:cs typeface="+mn-cs"/>
              </a:rPr>
              <a:t> и этнографические </a:t>
            </a:r>
            <a:r>
              <a:rPr lang="ru-RU" b="1" dirty="0">
                <a:latin typeface="Monotype Corsiva" pitchFamily="66" charset="0"/>
                <a:cs typeface="+mn-cs"/>
              </a:rPr>
              <a:t>описания огромной территории </a:t>
            </a:r>
            <a:r>
              <a:rPr lang="ru-RU" dirty="0">
                <a:latin typeface="Monotype Corsiva" pitchFamily="66" charset="0"/>
                <a:cs typeface="+mn-cs"/>
              </a:rPr>
              <a:t>.</a:t>
            </a:r>
          </a:p>
        </p:txBody>
      </p:sp>
      <p:sp>
        <p:nvSpPr>
          <p:cNvPr id="15" name="Прямоугольник 14">
            <a:hlinkClick r:id="rId5" action="ppaction://hlinksldjump"/>
          </p:cNvPr>
          <p:cNvSpPr/>
          <p:nvPr/>
        </p:nvSpPr>
        <p:spPr>
          <a:xfrm>
            <a:off x="4859338" y="4292600"/>
            <a:ext cx="3673475" cy="1489075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1765 – 1766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гг. </a:t>
            </a:r>
            <a:r>
              <a:rPr lang="ru-RU" b="1" dirty="0">
                <a:latin typeface="Monotype Corsiva" pitchFamily="66" charset="0"/>
                <a:cs typeface="+mn-cs"/>
              </a:rPr>
              <a:t>Русскими мореплавате-лями была предпринята попытка </a:t>
            </a:r>
            <a:r>
              <a:rPr lang="ru-RU" dirty="0">
                <a:latin typeface="Monotype Corsiva" pitchFamily="66" charset="0"/>
                <a:cs typeface="+mn-cs"/>
              </a:rPr>
              <a:t>про-никнуть в Центральный Арктический бассейн, дойти до Северного полюса и преодолеть путь </a:t>
            </a:r>
            <a:r>
              <a:rPr lang="ru-RU" b="1" dirty="0">
                <a:latin typeface="Monotype Corsiva" pitchFamily="66" charset="0"/>
                <a:cs typeface="+mn-cs"/>
              </a:rPr>
              <a:t>из Атлантического океана в Тихий.</a:t>
            </a:r>
          </a:p>
        </p:txBody>
      </p:sp>
      <p:sp>
        <p:nvSpPr>
          <p:cNvPr id="6154" name="Прямоугольник 9"/>
          <p:cNvSpPr>
            <a:spLocks noChangeArrowheads="1"/>
          </p:cNvSpPr>
          <p:nvPr/>
        </p:nvSpPr>
        <p:spPr bwMode="auto">
          <a:xfrm>
            <a:off x="827088" y="3429000"/>
            <a:ext cx="3744912" cy="979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700"/>
              </a:lnSpc>
            </a:pPr>
            <a:r>
              <a:rPr lang="ru-RU" b="1">
                <a:latin typeface="Monotype Corsiva" pitchFamily="66" charset="0"/>
              </a:rPr>
              <a:t>Русские</a:t>
            </a:r>
            <a:r>
              <a:rPr lang="ru-RU">
                <a:latin typeface="Monotype Corsiva" pitchFamily="66" charset="0"/>
              </a:rPr>
              <a:t>, продвигаясь </a:t>
            </a:r>
            <a:r>
              <a:rPr lang="ru-RU" b="1">
                <a:latin typeface="Monotype Corsiva" pitchFamily="66" charset="0"/>
              </a:rPr>
              <a:t>по Сибири</a:t>
            </a:r>
            <a:r>
              <a:rPr lang="ru-RU">
                <a:latin typeface="Monotype Corsiva" pitchFamily="66" charset="0"/>
              </a:rPr>
              <a:t>, спуска-лись по рекам </a:t>
            </a:r>
            <a:r>
              <a:rPr lang="ru-RU" b="1">
                <a:latin typeface="Monotype Corsiva" pitchFamily="66" charset="0"/>
              </a:rPr>
              <a:t>к Северному Ледовитому океану </a:t>
            </a:r>
            <a:r>
              <a:rPr lang="ru-RU">
                <a:latin typeface="Monotype Corsiva" pitchFamily="66" charset="0"/>
              </a:rPr>
              <a:t>и затем морем переходили из устья одной реки в устье другой.</a:t>
            </a:r>
          </a:p>
        </p:txBody>
      </p:sp>
      <p:sp>
        <p:nvSpPr>
          <p:cNvPr id="6155" name="Прямоугольник 12">
            <a:hlinkClick r:id="rId6" action="ppaction://hlinksldjump"/>
          </p:cNvPr>
          <p:cNvSpPr>
            <a:spLocks noChangeArrowheads="1"/>
          </p:cNvSpPr>
          <p:nvPr/>
        </p:nvSpPr>
        <p:spPr bwMode="auto">
          <a:xfrm>
            <a:off x="827088" y="2205038"/>
            <a:ext cx="3744912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ru-RU" b="1" u="sng">
                <a:solidFill>
                  <a:srgbClr val="C00000"/>
                </a:solidFill>
                <a:latin typeface="Monotype Corsiva" pitchFamily="66" charset="0"/>
              </a:rPr>
              <a:t>IX–X вв</a:t>
            </a:r>
            <a:r>
              <a:rPr lang="ru-RU" u="sng">
                <a:latin typeface="Monotype Corsiva" pitchFamily="66" charset="0"/>
              </a:rPr>
              <a:t>. </a:t>
            </a:r>
            <a:r>
              <a:rPr lang="ru-RU">
                <a:latin typeface="Monotype Corsiva" pitchFamily="66" charset="0"/>
              </a:rPr>
              <a:t>Начало продвижения </a:t>
            </a:r>
            <a:r>
              <a:rPr lang="ru-RU" b="1">
                <a:latin typeface="Monotype Corsiva" pitchFamily="66" charset="0"/>
              </a:rPr>
              <a:t>русских</a:t>
            </a:r>
            <a:r>
              <a:rPr lang="ru-RU">
                <a:latin typeface="Monotype Corsiva" pitchFamily="66" charset="0"/>
              </a:rPr>
              <a:t>  к берегам </a:t>
            </a:r>
            <a:r>
              <a:rPr lang="ru-RU" b="1">
                <a:latin typeface="Monotype Corsiva" pitchFamily="66" charset="0"/>
              </a:rPr>
              <a:t>Белого и Баренцева </a:t>
            </a:r>
            <a:r>
              <a:rPr lang="ru-RU">
                <a:latin typeface="Monotype Corsiva" pitchFamily="66" charset="0"/>
              </a:rPr>
              <a:t>морей.</a:t>
            </a:r>
          </a:p>
        </p:txBody>
      </p:sp>
      <p:sp>
        <p:nvSpPr>
          <p:cNvPr id="6156" name="Прямоугольник 16"/>
          <p:cNvSpPr>
            <a:spLocks noChangeArrowheads="1"/>
          </p:cNvSpPr>
          <p:nvPr/>
        </p:nvSpPr>
        <p:spPr bwMode="auto">
          <a:xfrm>
            <a:off x="827088" y="2852738"/>
            <a:ext cx="3563937" cy="542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700"/>
              </a:lnSpc>
            </a:pPr>
            <a:r>
              <a:rPr lang="ru-RU" b="1">
                <a:latin typeface="Monotype Corsiva" pitchFamily="66" charset="0"/>
              </a:rPr>
              <a:t>Поморы</a:t>
            </a:r>
            <a:r>
              <a:rPr lang="ru-RU">
                <a:latin typeface="Monotype Corsiva" pitchFamily="66" charset="0"/>
              </a:rPr>
              <a:t> открыли острова </a:t>
            </a:r>
            <a:r>
              <a:rPr lang="ru-RU" b="1">
                <a:latin typeface="Monotype Corsiva" pitchFamily="66" charset="0"/>
              </a:rPr>
              <a:t>Медвежий, Надежду и Шпицберген.</a:t>
            </a:r>
          </a:p>
        </p:txBody>
      </p:sp>
      <p:sp>
        <p:nvSpPr>
          <p:cNvPr id="13" name="Прямоугольник 12">
            <a:hlinkClick r:id="rId7" action="ppaction://hlinksldjump"/>
          </p:cNvPr>
          <p:cNvSpPr/>
          <p:nvPr/>
        </p:nvSpPr>
        <p:spPr>
          <a:xfrm>
            <a:off x="4872038" y="5661025"/>
            <a:ext cx="3876675" cy="611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2000"/>
              </a:lnSpc>
              <a:defRPr/>
            </a:pPr>
            <a:r>
              <a:rPr lang="ru-RU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1765 – 1766  г.  </a:t>
            </a:r>
            <a:r>
              <a:rPr lang="ru-RU" b="1" dirty="0">
                <a:latin typeface="Monotype Corsiva" pitchFamily="66" charset="0"/>
              </a:rPr>
              <a:t>Поиски северного пути в Азию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spc="300" dirty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История  изучения  и  освоения  Арктики</a:t>
            </a:r>
          </a:p>
        </p:txBody>
      </p:sp>
      <p:pic>
        <p:nvPicPr>
          <p:cNvPr id="7171" name="Picture 2" descr="http://900igr.net/datai/literatura/Kak-sozdavalas-kniga/0001-001-Kak-sozdavalas-kniga-na-Rusi.png"/>
          <p:cNvPicPr>
            <a:picLocks noChangeAspect="1" noChangeArrowheads="1"/>
          </p:cNvPicPr>
          <p:nvPr/>
        </p:nvPicPr>
        <p:blipFill>
          <a:blip r:embed="rId2">
            <a:lum bright="-20000" contrast="40000"/>
          </a:blip>
          <a:srcRect/>
          <a:stretch>
            <a:fillRect/>
          </a:stretch>
        </p:blipFill>
        <p:spPr bwMode="auto">
          <a:xfrm>
            <a:off x="0" y="765175"/>
            <a:ext cx="9144000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TextBox 9"/>
          <p:cNvSpPr txBox="1">
            <a:spLocks noChangeArrowheads="1"/>
          </p:cNvSpPr>
          <p:nvPr/>
        </p:nvSpPr>
        <p:spPr bwMode="auto">
          <a:xfrm>
            <a:off x="827088" y="1125538"/>
            <a:ext cx="367347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100"/>
              </a:lnSpc>
            </a:pPr>
            <a:r>
              <a:rPr lang="en-US" sz="2800" b="1">
                <a:latin typeface="Monotype Corsiva" pitchFamily="66" charset="0"/>
                <a:cs typeface="Times New Roman" pitchFamily="18" charset="0"/>
              </a:rPr>
              <a:t>XIX</a:t>
            </a:r>
            <a:r>
              <a:rPr lang="ru-RU" sz="2800" b="1">
                <a:latin typeface="Monotype Corsiva" pitchFamily="66" charset="0"/>
                <a:cs typeface="Times New Roman" pitchFamily="18" charset="0"/>
              </a:rPr>
              <a:t>в</a:t>
            </a:r>
            <a:endParaRPr lang="ru-RU" sz="2000" b="1">
              <a:latin typeface="Monotype Corsiva" pitchFamily="66" charset="0"/>
              <a:cs typeface="Times New Roman" pitchFamily="18" charset="0"/>
            </a:endParaRPr>
          </a:p>
          <a:p>
            <a:pPr>
              <a:lnSpc>
                <a:spcPts val="2100"/>
              </a:lnSpc>
            </a:pPr>
            <a:r>
              <a:rPr lang="ru-RU" b="1">
                <a:latin typeface="Monotype Corsiva" pitchFamily="66" charset="0"/>
                <a:cs typeface="Times New Roman" pitchFamily="18" charset="0"/>
              </a:rPr>
              <a:t>Россия приняла активное участие в научных исследованиях, проведённых в рамках Первого Международного полярного года.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7088" y="2565400"/>
            <a:ext cx="3600450" cy="12461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1882 – 1883гг.   </a:t>
            </a:r>
            <a:r>
              <a:rPr lang="ru-RU" dirty="0">
                <a:latin typeface="Monotype Corsiva" pitchFamily="66" charset="0"/>
                <a:cs typeface="+mn-cs"/>
              </a:rPr>
              <a:t>Научные экспедиции под руководством </a:t>
            </a:r>
            <a:r>
              <a:rPr lang="ru-RU" b="1" dirty="0">
                <a:latin typeface="Monotype Corsiva" pitchFamily="66" charset="0"/>
                <a:cs typeface="+mn-cs"/>
              </a:rPr>
              <a:t>М.М. Геденштрома, Ф.П. Литке, П.П. Анжу, Ф.П. Вранге-ля, П.К. Пахтусова, Э.В. Толля, В.А. Русанова, Г.Я. Седова </a:t>
            </a:r>
            <a:r>
              <a:rPr lang="ru-RU" dirty="0">
                <a:latin typeface="Monotype Corsiva" pitchFamily="66" charset="0"/>
                <a:cs typeface="+mn-cs"/>
              </a:rPr>
              <a:t>и др.</a:t>
            </a:r>
          </a:p>
        </p:txBody>
      </p:sp>
      <p:sp>
        <p:nvSpPr>
          <p:cNvPr id="12" name="TextBox 11">
            <a:hlinkClick r:id="rId3" action="ppaction://hlinksldjump"/>
          </p:cNvPr>
          <p:cNvSpPr txBox="1"/>
          <p:nvPr/>
        </p:nvSpPr>
        <p:spPr>
          <a:xfrm>
            <a:off x="827088" y="3933825"/>
            <a:ext cx="3673475" cy="1708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1899 г.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  </a:t>
            </a:r>
            <a:r>
              <a:rPr lang="ru-RU" dirty="0">
                <a:latin typeface="Monotype Corsiva" pitchFamily="66" charset="0"/>
                <a:cs typeface="+mn-cs"/>
              </a:rPr>
              <a:t>Новый этап в освоении Аркти-ки.  Построен первый в мире мощный </a:t>
            </a:r>
            <a:r>
              <a:rPr lang="ru-RU" b="1" dirty="0">
                <a:latin typeface="Monotype Corsiva" pitchFamily="66" charset="0"/>
                <a:cs typeface="+mn-cs"/>
              </a:rPr>
              <a:t>ледокол «Ермак» </a:t>
            </a:r>
            <a:r>
              <a:rPr lang="ru-RU" dirty="0">
                <a:latin typeface="Monotype Corsiva" pitchFamily="66" charset="0"/>
                <a:cs typeface="+mn-cs"/>
              </a:rPr>
              <a:t>по предложению рус-ского адмирала </a:t>
            </a:r>
            <a:r>
              <a:rPr lang="ru-RU" b="1" dirty="0">
                <a:latin typeface="Monotype Corsiva" pitchFamily="66" charset="0"/>
                <a:cs typeface="+mn-cs"/>
              </a:rPr>
              <a:t>С.О. Макарова</a:t>
            </a:r>
            <a:r>
              <a:rPr lang="ru-RU" dirty="0">
                <a:latin typeface="Monotype Corsiva" pitchFamily="66" charset="0"/>
                <a:cs typeface="+mn-cs"/>
              </a:rPr>
              <a:t>. Ледокол предполагалось использовать для регу-лярного сообщения между устьями рек Обью и Енисеем.</a:t>
            </a:r>
          </a:p>
        </p:txBody>
      </p:sp>
      <p:sp>
        <p:nvSpPr>
          <p:cNvPr id="7175" name="TextBox 12"/>
          <p:cNvSpPr txBox="1">
            <a:spLocks noChangeArrowheads="1"/>
          </p:cNvSpPr>
          <p:nvPr/>
        </p:nvSpPr>
        <p:spPr bwMode="auto">
          <a:xfrm>
            <a:off x="4859338" y="1125538"/>
            <a:ext cx="3673475" cy="1074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1900"/>
              </a:lnSpc>
            </a:pPr>
            <a:r>
              <a:rPr lang="en-US" sz="2800" b="1">
                <a:latin typeface="Monotype Corsiva" pitchFamily="66" charset="0"/>
                <a:cs typeface="Times New Roman" pitchFamily="18" charset="0"/>
              </a:rPr>
              <a:t>X</a:t>
            </a:r>
            <a:r>
              <a:rPr lang="ru-RU" sz="2800" b="1">
                <a:latin typeface="Monotype Corsiva" pitchFamily="66" charset="0"/>
                <a:cs typeface="Times New Roman" pitchFamily="18" charset="0"/>
              </a:rPr>
              <a:t>Хв</a:t>
            </a:r>
          </a:p>
          <a:p>
            <a:pPr>
              <a:lnSpc>
                <a:spcPts val="1900"/>
              </a:lnSpc>
            </a:pPr>
            <a:r>
              <a:rPr lang="ru-RU" b="1">
                <a:latin typeface="Monotype Corsiva" pitchFamily="66" charset="0"/>
                <a:cs typeface="Times New Roman" pitchFamily="18" charset="0"/>
              </a:rPr>
              <a:t>Исследования Арктики продолжились молодым советским государством рабочих и крестьян.</a:t>
            </a:r>
            <a:endParaRPr lang="ru-RU" sz="1400" b="1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4" name="TextBox 13">
            <a:hlinkClick r:id="rId4" action="ppaction://hlinksldjump"/>
          </p:cNvPr>
          <p:cNvSpPr txBox="1"/>
          <p:nvPr/>
        </p:nvSpPr>
        <p:spPr>
          <a:xfrm>
            <a:off x="4859338" y="2133600"/>
            <a:ext cx="3673475" cy="1476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1920  – 1930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гг.  </a:t>
            </a:r>
            <a:r>
              <a:rPr lang="ru-RU" dirty="0">
                <a:latin typeface="Monotype Corsiva" pitchFamily="66" charset="0"/>
                <a:cs typeface="+mn-cs"/>
              </a:rPr>
              <a:t>Продолжены научные исследования Арктики. Началось  осво-ение Северного морского пути. В </a:t>
            </a:r>
            <a:r>
              <a:rPr lang="ru-RU" b="1" dirty="0">
                <a:latin typeface="Monotype Corsiva" pitchFamily="66" charset="0"/>
                <a:cs typeface="+mn-cs"/>
              </a:rPr>
              <a:t>1932г.</a:t>
            </a:r>
            <a:r>
              <a:rPr lang="ru-RU" dirty="0">
                <a:latin typeface="Monotype Corsiva" pitchFamily="66" charset="0"/>
                <a:cs typeface="+mn-cs"/>
              </a:rPr>
              <a:t> </a:t>
            </a:r>
            <a:r>
              <a:rPr lang="ru-RU" b="1" dirty="0">
                <a:latin typeface="Monotype Corsiva" pitchFamily="66" charset="0"/>
                <a:cs typeface="+mn-cs"/>
              </a:rPr>
              <a:t>Ледокол «Александр Сибиряков» </a:t>
            </a:r>
            <a:r>
              <a:rPr lang="ru-RU" dirty="0">
                <a:latin typeface="Monotype Corsiva" pitchFamily="66" charset="0"/>
                <a:cs typeface="+mn-cs"/>
              </a:rPr>
              <a:t>за одну навигацию прошёл от города Архангель-ска до Берингова пролива.</a:t>
            </a:r>
          </a:p>
        </p:txBody>
      </p:sp>
      <p:sp>
        <p:nvSpPr>
          <p:cNvPr id="15" name="Прямоугольник 14">
            <a:hlinkClick r:id="rId5" action="ppaction://hlinksldjump"/>
          </p:cNvPr>
          <p:cNvSpPr/>
          <p:nvPr/>
        </p:nvSpPr>
        <p:spPr>
          <a:xfrm>
            <a:off x="4859338" y="3573463"/>
            <a:ext cx="3744912" cy="1938337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1930 – 1935 гг.  </a:t>
            </a:r>
            <a:r>
              <a:rPr lang="ru-RU" dirty="0">
                <a:latin typeface="Monotype Corsiva" pitchFamily="66" charset="0"/>
                <a:cs typeface="+mn-cs"/>
              </a:rPr>
              <a:t>Состоялись многочисленные советские экспедиции на ледоколах «Седов» под руководством </a:t>
            </a:r>
            <a:r>
              <a:rPr lang="ru-RU" b="1" dirty="0">
                <a:latin typeface="Monotype Corsiva" pitchFamily="66" charset="0"/>
                <a:cs typeface="+mn-cs"/>
              </a:rPr>
              <a:t>О.Ю. Шмидта</a:t>
            </a:r>
            <a:r>
              <a:rPr lang="ru-RU" dirty="0">
                <a:latin typeface="Monotype Corsiva" pitchFamily="66" charset="0"/>
                <a:cs typeface="+mn-cs"/>
              </a:rPr>
              <a:t>, «Таймыр» - </a:t>
            </a:r>
            <a:r>
              <a:rPr lang="ru-RU" b="1" dirty="0">
                <a:latin typeface="Monotype Corsiva" pitchFamily="66" charset="0"/>
                <a:cs typeface="+mn-cs"/>
              </a:rPr>
              <a:t>А.М. Лав-рова</a:t>
            </a:r>
            <a:r>
              <a:rPr lang="ru-RU" dirty="0">
                <a:latin typeface="Monotype Corsiva" pitchFamily="66" charset="0"/>
                <a:cs typeface="+mn-cs"/>
              </a:rPr>
              <a:t>, «Русанов» - </a:t>
            </a:r>
            <a:r>
              <a:rPr lang="ru-RU" b="1" dirty="0">
                <a:latin typeface="Monotype Corsiva" pitchFamily="66" charset="0"/>
                <a:cs typeface="+mn-cs"/>
              </a:rPr>
              <a:t>Р.Л.Самойловича</a:t>
            </a:r>
            <a:r>
              <a:rPr lang="ru-RU" dirty="0">
                <a:latin typeface="Monotype Corsiva" pitchFamily="66" charset="0"/>
                <a:cs typeface="+mn-cs"/>
              </a:rPr>
              <a:t>, «Садко» - </a:t>
            </a:r>
            <a:r>
              <a:rPr lang="ru-RU" b="1" dirty="0">
                <a:latin typeface="Monotype Corsiva" pitchFamily="66" charset="0"/>
                <a:cs typeface="+mn-cs"/>
              </a:rPr>
              <a:t>Г.А. Ушакова</a:t>
            </a:r>
            <a:r>
              <a:rPr lang="ru-RU" dirty="0">
                <a:latin typeface="Monotype Corsiva" pitchFamily="66" charset="0"/>
                <a:cs typeface="+mn-cs"/>
              </a:rPr>
              <a:t>. Они принесли новые открытия островов, проливов, заливов. </a:t>
            </a:r>
          </a:p>
        </p:txBody>
      </p:sp>
      <p:sp>
        <p:nvSpPr>
          <p:cNvPr id="10" name="Прямоугольник 9">
            <a:hlinkClick r:id="rId6" action="ppaction://hlinksldjump"/>
          </p:cNvPr>
          <p:cNvSpPr/>
          <p:nvPr/>
        </p:nvSpPr>
        <p:spPr>
          <a:xfrm>
            <a:off x="4859338" y="5445125"/>
            <a:ext cx="3744912" cy="76041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700"/>
              </a:lnSpc>
              <a:defRPr/>
            </a:pPr>
            <a:r>
              <a:rPr lang="ru-RU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1930-1932 гг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.</a:t>
            </a:r>
            <a:r>
              <a:rPr lang="ru-RU" b="1" dirty="0">
                <a:latin typeface="Monotype Corsiva" pitchFamily="66" charset="0"/>
              </a:rPr>
              <a:t>   Г.А. Ушаков</a:t>
            </a:r>
            <a:r>
              <a:rPr lang="ru-RU" dirty="0">
                <a:latin typeface="Monotype Corsiva" pitchFamily="66" charset="0"/>
              </a:rPr>
              <a:t>  впервые исследован и нанёс на карту архипелаг </a:t>
            </a:r>
            <a:r>
              <a:rPr lang="ru-RU" b="1" dirty="0">
                <a:latin typeface="Monotype Corsiva" pitchFamily="66" charset="0"/>
              </a:rPr>
              <a:t>Северная Земля 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600" spc="300" dirty="0">
                <a:solidFill>
                  <a:schemeClr val="bg1"/>
                </a:solidFill>
                <a:latin typeface="Monotype Corsiva" pitchFamily="66" charset="0"/>
                <a:cs typeface="Times New Roman" pitchFamily="18" charset="0"/>
              </a:rPr>
              <a:t>История  изучения  и  освоения  Арктики</a:t>
            </a:r>
          </a:p>
        </p:txBody>
      </p:sp>
      <p:pic>
        <p:nvPicPr>
          <p:cNvPr id="8195" name="Picture 2" descr="http://900igr.net/datai/literatura/Kak-sozdavalas-kniga/0001-001-Kak-sozdavalas-kniga-na-Rusi.png"/>
          <p:cNvPicPr>
            <a:picLocks noChangeAspect="1" noChangeArrowheads="1"/>
          </p:cNvPicPr>
          <p:nvPr/>
        </p:nvPicPr>
        <p:blipFill>
          <a:blip r:embed="rId2">
            <a:lum bright="-20000" contrast="40000"/>
          </a:blip>
          <a:srcRect/>
          <a:stretch>
            <a:fillRect/>
          </a:stretch>
        </p:blipFill>
        <p:spPr bwMode="auto">
          <a:xfrm>
            <a:off x="0" y="765175"/>
            <a:ext cx="9144000" cy="575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6" name="TextBox 9"/>
          <p:cNvSpPr txBox="1">
            <a:spLocks noChangeArrowheads="1"/>
          </p:cNvSpPr>
          <p:nvPr/>
        </p:nvSpPr>
        <p:spPr bwMode="auto">
          <a:xfrm>
            <a:off x="827088" y="1125538"/>
            <a:ext cx="3673475" cy="143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100"/>
              </a:lnSpc>
            </a:pPr>
            <a:r>
              <a:rPr lang="en-US" sz="2800" b="1">
                <a:latin typeface="Monotype Corsiva" pitchFamily="66" charset="0"/>
                <a:cs typeface="Times New Roman" pitchFamily="18" charset="0"/>
              </a:rPr>
              <a:t>X X</a:t>
            </a:r>
            <a:r>
              <a:rPr lang="ru-RU" sz="2800" b="1">
                <a:latin typeface="Monotype Corsiva" pitchFamily="66" charset="0"/>
                <a:cs typeface="Times New Roman" pitchFamily="18" charset="0"/>
              </a:rPr>
              <a:t>в</a:t>
            </a:r>
          </a:p>
          <a:p>
            <a:pPr>
              <a:lnSpc>
                <a:spcPts val="2100"/>
              </a:lnSpc>
            </a:pPr>
            <a:r>
              <a:rPr lang="ru-RU" sz="2000" b="1">
                <a:latin typeface="Monotype Corsiva" pitchFamily="66" charset="0"/>
                <a:cs typeface="Times New Roman" pitchFamily="18" charset="0"/>
              </a:rPr>
              <a:t>Исследования Арктики продолжились молодым советским государством рабочих и крестьян.</a:t>
            </a:r>
            <a:endParaRPr lang="ru-RU" sz="1600" b="1">
              <a:latin typeface="Monotype Corsiva" pitchFamily="66" charset="0"/>
              <a:cs typeface="Times New Roman" pitchFamily="18" charset="0"/>
            </a:endParaRPr>
          </a:p>
          <a:p>
            <a:pPr>
              <a:lnSpc>
                <a:spcPts val="2100"/>
              </a:lnSpc>
            </a:pPr>
            <a:endParaRPr lang="ru-RU" sz="2000" b="1">
              <a:latin typeface="Monotype Corsiva" pitchFamily="66" charset="0"/>
              <a:cs typeface="Times New Roman" pitchFamily="18" charset="0"/>
            </a:endParaRPr>
          </a:p>
        </p:txBody>
      </p:sp>
      <p:sp>
        <p:nvSpPr>
          <p:cNvPr id="11" name="TextBox 10">
            <a:hlinkClick r:id="rId3" action="ppaction://hlinksldjump"/>
          </p:cNvPr>
          <p:cNvSpPr txBox="1"/>
          <p:nvPr/>
        </p:nvSpPr>
        <p:spPr>
          <a:xfrm>
            <a:off x="827088" y="2420938"/>
            <a:ext cx="3673475" cy="19383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1936 – 1938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гг.    </a:t>
            </a:r>
            <a:r>
              <a:rPr lang="ru-RU" dirty="0">
                <a:latin typeface="Monotype Corsiva" pitchFamily="66" charset="0"/>
                <a:cs typeface="+mn-cs"/>
              </a:rPr>
              <a:t>Организована первая, из множества до сих пор организуемых, дрейфующая научноисследовательская станция «СП-1». Экспедиция состояла из 4 человек, включая начальника – </a:t>
            </a:r>
            <a:r>
              <a:rPr lang="ru-RU" b="1" dirty="0">
                <a:latin typeface="Monotype Corsiva" pitchFamily="66" charset="0"/>
                <a:cs typeface="+mn-cs"/>
              </a:rPr>
              <a:t>И.Д. Папанина</a:t>
            </a:r>
            <a:r>
              <a:rPr lang="ru-RU" dirty="0">
                <a:latin typeface="Monotype Corsiva" pitchFamily="66" charset="0"/>
                <a:cs typeface="+mn-cs"/>
              </a:rPr>
              <a:t>. Получены сведения о глубинах, дрейфе льда, климате и оби-тателей Северного Ледовитого океана.</a:t>
            </a:r>
          </a:p>
        </p:txBody>
      </p:sp>
      <p:sp>
        <p:nvSpPr>
          <p:cNvPr id="12" name="TextBox 11">
            <a:hlinkClick r:id="rId4" action="ppaction://hlinksldjump"/>
          </p:cNvPr>
          <p:cNvSpPr txBox="1"/>
          <p:nvPr/>
        </p:nvSpPr>
        <p:spPr>
          <a:xfrm>
            <a:off x="827088" y="4508500"/>
            <a:ext cx="3673475" cy="1016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1930 г.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   </a:t>
            </a:r>
            <a:r>
              <a:rPr lang="ru-RU" dirty="0">
                <a:latin typeface="Monotype Corsiva" pitchFamily="66" charset="0"/>
                <a:cs typeface="+mn-cs"/>
              </a:rPr>
              <a:t>К  исследованиям подключили полярную авиацию. </a:t>
            </a:r>
            <a:r>
              <a:rPr lang="ru-RU" b="1" dirty="0">
                <a:latin typeface="Monotype Corsiva" pitchFamily="66" charset="0"/>
                <a:cs typeface="+mn-cs"/>
              </a:rPr>
              <a:t>Авиаразведка </a:t>
            </a:r>
            <a:r>
              <a:rPr lang="ru-RU" dirty="0">
                <a:latin typeface="Monotype Corsiva" pitchFamily="66" charset="0"/>
                <a:cs typeface="+mn-cs"/>
              </a:rPr>
              <a:t>стала основным методом наблюдения за арктическими льдами.</a:t>
            </a:r>
          </a:p>
        </p:txBody>
      </p:sp>
      <p:sp>
        <p:nvSpPr>
          <p:cNvPr id="8199" name="TextBox 12"/>
          <p:cNvSpPr txBox="1">
            <a:spLocks noChangeArrowheads="1"/>
          </p:cNvSpPr>
          <p:nvPr/>
        </p:nvSpPr>
        <p:spPr bwMode="auto">
          <a:xfrm>
            <a:off x="4859338" y="1125538"/>
            <a:ext cx="3673475" cy="40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100"/>
              </a:lnSpc>
            </a:pPr>
            <a:r>
              <a:rPr lang="en-US" sz="2800" b="1">
                <a:latin typeface="Monotype Corsiva" pitchFamily="66" charset="0"/>
                <a:cs typeface="Times New Roman" pitchFamily="18" charset="0"/>
              </a:rPr>
              <a:t>X</a:t>
            </a:r>
            <a:r>
              <a:rPr lang="ru-RU" sz="2800" b="1">
                <a:latin typeface="Monotype Corsiva" pitchFamily="66" charset="0"/>
                <a:cs typeface="Times New Roman" pitchFamily="18" charset="0"/>
              </a:rPr>
              <a:t>Хв</a:t>
            </a:r>
          </a:p>
        </p:txBody>
      </p:sp>
      <p:sp>
        <p:nvSpPr>
          <p:cNvPr id="14" name="TextBox 13">
            <a:hlinkClick r:id="rId5" action="ppaction://hlinksldjump"/>
          </p:cNvPr>
          <p:cNvSpPr txBox="1"/>
          <p:nvPr/>
        </p:nvSpPr>
        <p:spPr>
          <a:xfrm>
            <a:off x="4859338" y="1484313"/>
            <a:ext cx="3816350" cy="785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1977 г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.  </a:t>
            </a:r>
            <a:r>
              <a:rPr lang="ru-RU" dirty="0">
                <a:latin typeface="Monotype Corsiva" pitchFamily="66" charset="0"/>
                <a:cs typeface="+mn-cs"/>
              </a:rPr>
              <a:t>Впервые достигли Северного полюса на </a:t>
            </a:r>
            <a:r>
              <a:rPr lang="ru-RU" b="1" dirty="0">
                <a:latin typeface="Monotype Corsiva" pitchFamily="66" charset="0"/>
                <a:cs typeface="+mn-cs"/>
              </a:rPr>
              <a:t>атомном ледоколе «Арктика» </a:t>
            </a:r>
            <a:r>
              <a:rPr lang="ru-RU" dirty="0">
                <a:latin typeface="Monotype Corsiva" pitchFamily="66" charset="0"/>
                <a:cs typeface="+mn-cs"/>
              </a:rPr>
              <a:t>Экспедицию возглавлял </a:t>
            </a:r>
            <a:r>
              <a:rPr lang="ru-RU" b="1" dirty="0">
                <a:latin typeface="Monotype Corsiva" pitchFamily="66" charset="0"/>
                <a:cs typeface="+mn-cs"/>
              </a:rPr>
              <a:t>А.Н. Чилингаров</a:t>
            </a:r>
            <a:r>
              <a:rPr lang="ru-RU" dirty="0">
                <a:latin typeface="Monotype Corsiva" pitchFamily="66" charset="0"/>
                <a:cs typeface="+mn-cs"/>
              </a:rPr>
              <a:t>.</a:t>
            </a:r>
          </a:p>
        </p:txBody>
      </p:sp>
      <p:sp>
        <p:nvSpPr>
          <p:cNvPr id="15" name="Прямоугольник 14">
            <a:hlinkClick r:id="rId6" action="ppaction://hlinksldjump"/>
          </p:cNvPr>
          <p:cNvSpPr/>
          <p:nvPr/>
        </p:nvSpPr>
        <p:spPr>
          <a:xfrm>
            <a:off x="4859338" y="2349500"/>
            <a:ext cx="3744912" cy="170815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auto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2000 – 2012 </a:t>
            </a:r>
            <a:r>
              <a:rPr lang="ru-RU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+mn-cs"/>
              </a:rPr>
              <a:t>гг.   </a:t>
            </a:r>
            <a:r>
              <a:rPr lang="ru-RU" dirty="0">
                <a:latin typeface="Monotype Corsiva" pitchFamily="66" charset="0"/>
                <a:cs typeface="+mn-cs"/>
              </a:rPr>
              <a:t>Начаты комплексные высокоширотные морские экспедиции по определению внешней границы континен-тального шельфа России, результаты которого легли в основу заявки   </a:t>
            </a:r>
            <a:r>
              <a:rPr lang="ru-RU" b="1" dirty="0">
                <a:latin typeface="Monotype Corsiva" pitchFamily="66" charset="0"/>
                <a:cs typeface="+mn-cs"/>
              </a:rPr>
              <a:t>РФ</a:t>
            </a:r>
            <a:r>
              <a:rPr lang="ru-RU" dirty="0">
                <a:latin typeface="Monotype Corsiva" pitchFamily="66" charset="0"/>
                <a:cs typeface="+mn-cs"/>
              </a:rPr>
              <a:t>  в комиссию  </a:t>
            </a:r>
            <a:r>
              <a:rPr lang="ru-RU" b="1" dirty="0">
                <a:latin typeface="Monotype Corsiva" pitchFamily="66" charset="0"/>
                <a:cs typeface="+mn-cs"/>
              </a:rPr>
              <a:t>ООН</a:t>
            </a:r>
            <a:r>
              <a:rPr lang="ru-RU" dirty="0">
                <a:latin typeface="Monotype Corsiva" pitchFamily="66" charset="0"/>
                <a:cs typeface="+mn-cs"/>
              </a:rPr>
              <a:t>  по вопросам континен-тального шельфа.</a:t>
            </a:r>
          </a:p>
        </p:txBody>
      </p:sp>
      <p:sp>
        <p:nvSpPr>
          <p:cNvPr id="10" name="Прямоугольник 9">
            <a:hlinkClick r:id="rId7" action="ppaction://hlinksldjump"/>
          </p:cNvPr>
          <p:cNvSpPr/>
          <p:nvPr/>
        </p:nvSpPr>
        <p:spPr>
          <a:xfrm>
            <a:off x="4895850" y="4140200"/>
            <a:ext cx="3816350" cy="119697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ts val="1700"/>
              </a:lnSpc>
              <a:defRPr/>
            </a:pPr>
            <a:r>
              <a:rPr lang="ru-RU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  <a:cs typeface="Times New Roman" pitchFamily="18" charset="0"/>
              </a:rPr>
              <a:t>2015 г.</a:t>
            </a:r>
            <a:r>
              <a:rPr lang="ru-RU" dirty="0">
                <a:latin typeface="Monotype Corsiva" pitchFamily="66" charset="0"/>
                <a:cs typeface="Times New Roman" pitchFamily="18" charset="0"/>
              </a:rPr>
              <a:t>  Россия, проведя дополнительные исследования,  подала  в  ООН частично пересмотренное  Представление в отно-шении континентального  шельфа  РФ  в  Северном Ледовитом океане.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737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9" name="Picture 29" descr="http://grani-r.narod.ru/page1/img1/tihin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850" y="333375"/>
            <a:ext cx="3032125" cy="244792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64" name="Picture 4" descr="http://lemur59.ru/sites/default/files/images/grumant.jpg"/>
          <p:cNvPicPr>
            <a:picLocks noChangeAspect="1" noChangeArrowheads="1"/>
          </p:cNvPicPr>
          <p:nvPr/>
        </p:nvPicPr>
        <p:blipFill>
          <a:blip r:embed="rId3">
            <a:lum contrast="20000"/>
          </a:blip>
          <a:srcRect/>
          <a:stretch>
            <a:fillRect/>
          </a:stretch>
        </p:blipFill>
        <p:spPr bwMode="auto">
          <a:xfrm>
            <a:off x="323850" y="333375"/>
            <a:ext cx="3024188" cy="242093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68" name="Picture 8" descr="http://nester67.narod.ru/MoskowRus/VozvrashenieB.gif"/>
          <p:cNvPicPr>
            <a:picLocks noChangeAspect="1" noChangeArrowheads="1"/>
          </p:cNvPicPr>
          <p:nvPr/>
        </p:nvPicPr>
        <p:blipFill>
          <a:blip r:embed="rId4">
            <a:lum bright="-10000" contrast="20000"/>
          </a:blip>
          <a:srcRect/>
          <a:stretch>
            <a:fillRect/>
          </a:stretch>
        </p:blipFill>
        <p:spPr bwMode="auto">
          <a:xfrm>
            <a:off x="323850" y="333375"/>
            <a:ext cx="3024188" cy="244792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77" name="Picture 17" descr="http://samlib.ru/img/h/hwan_d_i/ushedshie/1549pomor.jpg"/>
          <p:cNvPicPr>
            <a:picLocks noChangeAspect="1" noChangeArrowheads="1"/>
          </p:cNvPicPr>
          <p:nvPr/>
        </p:nvPicPr>
        <p:blipFill>
          <a:blip r:embed="rId5"/>
          <a:srcRect l="7803"/>
          <a:stretch>
            <a:fillRect/>
          </a:stretch>
        </p:blipFill>
        <p:spPr bwMode="auto">
          <a:xfrm>
            <a:off x="4067175" y="333375"/>
            <a:ext cx="4749800" cy="244792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85" name="Picture 25" descr="http://belushka.ru/site/images/pict_pages/osvoenie_nz_6.jpg"/>
          <p:cNvPicPr>
            <a:picLocks noChangeAspect="1" noChangeArrowheads="1"/>
          </p:cNvPicPr>
          <p:nvPr/>
        </p:nvPicPr>
        <p:blipFill>
          <a:blip r:embed="rId6">
            <a:lum bright="-20000" contrast="40000"/>
          </a:blip>
          <a:srcRect/>
          <a:stretch>
            <a:fillRect/>
          </a:stretch>
        </p:blipFill>
        <p:spPr bwMode="auto">
          <a:xfrm>
            <a:off x="5364163" y="4076700"/>
            <a:ext cx="3514725" cy="223202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87" name="Picture 27" descr="http://www.russkiymir.ru/upload/iblock/036/03679afc99bb8d4c9f80c7b6fec308f4.jpg"/>
          <p:cNvPicPr>
            <a:picLocks noChangeAspect="1" noChangeArrowheads="1"/>
          </p:cNvPicPr>
          <p:nvPr/>
        </p:nvPicPr>
        <p:blipFill>
          <a:blip r:embed="rId7">
            <a:lum contrast="20000"/>
          </a:blip>
          <a:srcRect r="5342"/>
          <a:stretch>
            <a:fillRect/>
          </a:stretch>
        </p:blipFill>
        <p:spPr bwMode="auto">
          <a:xfrm>
            <a:off x="323850" y="333375"/>
            <a:ext cx="3095625" cy="479583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91" name="Picture 31" descr="http://arimoya.ru/img/izba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067175" y="333375"/>
            <a:ext cx="4762500" cy="244792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0979" name="Picture 19" descr="http://ukhtoma.ru/belomor/ag-2.gif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59338" y="3032125"/>
            <a:ext cx="4033837" cy="342106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9226" name="Прямоугольник 17"/>
          <p:cNvSpPr>
            <a:spLocks noChangeArrowheads="1"/>
          </p:cNvSpPr>
          <p:nvPr/>
        </p:nvSpPr>
        <p:spPr bwMode="auto">
          <a:xfrm>
            <a:off x="250825" y="5373688"/>
            <a:ext cx="4572000" cy="97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200"/>
              </a:lnSpc>
            </a:pPr>
            <a:r>
              <a:rPr lang="ru-RU" sz="2800" b="1">
                <a:solidFill>
                  <a:srgbClr val="FFFF00"/>
                </a:solidFill>
                <a:latin typeface="Monotype Corsiva" pitchFamily="66" charset="0"/>
              </a:rPr>
              <a:t>IX–X вв</a:t>
            </a:r>
            <a:r>
              <a:rPr lang="ru-RU" sz="2800">
                <a:solidFill>
                  <a:srgbClr val="FFFF00"/>
                </a:solidFill>
                <a:latin typeface="Monotype Corsiva" pitchFamily="66" charset="0"/>
              </a:rPr>
              <a:t>. </a:t>
            </a:r>
            <a:r>
              <a:rPr lang="ru-RU" sz="2800">
                <a:solidFill>
                  <a:srgbClr val="FFC000"/>
                </a:solidFill>
                <a:latin typeface="Monotype Corsiva" pitchFamily="66" charset="0"/>
              </a:rPr>
              <a:t>Начало продвижения русских  к берегам Белого и Баренцева морей.</a:t>
            </a:r>
          </a:p>
        </p:txBody>
      </p:sp>
      <p:grpSp>
        <p:nvGrpSpPr>
          <p:cNvPr id="2" name="Группа 21"/>
          <p:cNvGrpSpPr>
            <a:grpSpLocks/>
          </p:cNvGrpSpPr>
          <p:nvPr/>
        </p:nvGrpSpPr>
        <p:grpSpPr bwMode="auto">
          <a:xfrm>
            <a:off x="2484438" y="765175"/>
            <a:ext cx="6048375" cy="1720850"/>
            <a:chOff x="2627784" y="3140968"/>
            <a:chExt cx="5256584" cy="1721121"/>
          </a:xfrm>
        </p:grpSpPr>
        <p:pic>
          <p:nvPicPr>
            <p:cNvPr id="9229" name="Picture 5" descr="http://img-fotki.yandex.ru/get/5705/sockolovanatascha.77/0_5af14_e3571209_XL.jpg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2627784" y="3140968"/>
              <a:ext cx="5256584" cy="17211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" name="TextBox 19"/>
            <p:cNvSpPr txBox="1"/>
            <p:nvPr/>
          </p:nvSpPr>
          <p:spPr>
            <a:xfrm>
              <a:off x="3563208" y="3572836"/>
              <a:ext cx="3537502" cy="770059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ru-RU" sz="4400" b="1" spc="20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onotype Corsiva" pitchFamily="66" charset="0"/>
                </a:rPr>
                <a:t>ПОМОРЫ</a:t>
              </a:r>
            </a:p>
          </p:txBody>
        </p:sp>
      </p:grpSp>
      <p:sp>
        <p:nvSpPr>
          <p:cNvPr id="23" name="Скругленный прямоугольник 22">
            <a:hlinkClick r:id="rId11" action="ppaction://hlinksldjump"/>
          </p:cNvPr>
          <p:cNvSpPr/>
          <p:nvPr/>
        </p:nvSpPr>
        <p:spPr>
          <a:xfrm>
            <a:off x="8243888" y="6597650"/>
            <a:ext cx="792162" cy="188913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0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летопись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09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09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409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409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409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409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409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409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09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09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09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09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409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409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409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409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409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8" descr="http://megabook.ru/stream/mediapreview?Key=%D0%94%D0%B5%D0%B6%D0%BD%D0%B5%D0%B2%20%D0%A1%D0%B5%D0%BC%D0%B5%D0%BD%20%D0%98%D0%B2%D0%B0%D0%BD%D0%BE%D0%B2%D0%B8%D1%87%20(%D0%BA%D0%B0%D1%80%D1%82%D0%B0%20%D0%BC%D0%B0%D1%80%D1%88%D1%80%D1%83%D1%82%D0%B0)&amp;Width=654&amp;Height=654"/>
          <p:cNvPicPr>
            <a:picLocks noChangeAspect="1" noChangeArrowheads="1"/>
          </p:cNvPicPr>
          <p:nvPr/>
        </p:nvPicPr>
        <p:blipFill>
          <a:blip r:embed="rId2">
            <a:lum bright="-10000" contrast="20000"/>
          </a:blip>
          <a:srcRect/>
          <a:stretch>
            <a:fillRect/>
          </a:stretch>
        </p:blipFill>
        <p:spPr bwMode="auto">
          <a:xfrm>
            <a:off x="2411413" y="260350"/>
            <a:ext cx="6408737" cy="4194175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43" name="Picture 4" descr="http://turvu.ru/wp-content/uploads/2014/01/sd-226x300.jpg"/>
          <p:cNvPicPr>
            <a:picLocks noChangeAspect="1" noChangeArrowheads="1"/>
          </p:cNvPicPr>
          <p:nvPr/>
        </p:nvPicPr>
        <p:blipFill>
          <a:blip r:embed="rId3">
            <a:lum contrast="30000"/>
          </a:blip>
          <a:srcRect/>
          <a:stretch>
            <a:fillRect/>
          </a:stretch>
        </p:blipFill>
        <p:spPr bwMode="auto">
          <a:xfrm>
            <a:off x="250825" y="188913"/>
            <a:ext cx="2746375" cy="3644900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10244" name="Picture 6" descr="http://lemur59.ru/sites/default/files/images/_1_~4.JPG"/>
          <p:cNvPicPr>
            <a:picLocks noChangeAspect="1" noChangeArrowheads="1"/>
          </p:cNvPicPr>
          <p:nvPr/>
        </p:nvPicPr>
        <p:blipFill>
          <a:blip r:embed="rId4">
            <a:lum contrast="30000"/>
          </a:blip>
          <a:srcRect/>
          <a:stretch>
            <a:fillRect/>
          </a:stretch>
        </p:blipFill>
        <p:spPr bwMode="auto">
          <a:xfrm>
            <a:off x="5364163" y="4292600"/>
            <a:ext cx="3446462" cy="2160588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8197" name="TextBox 5"/>
          <p:cNvSpPr txBox="1">
            <a:spLocks noChangeArrowheads="1"/>
          </p:cNvSpPr>
          <p:nvPr/>
        </p:nvSpPr>
        <p:spPr bwMode="auto">
          <a:xfrm>
            <a:off x="323850" y="3933825"/>
            <a:ext cx="201612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ts val="2700"/>
              </a:lnSpc>
              <a:defRPr/>
            </a:pPr>
            <a:r>
              <a:rPr lang="ru-RU" sz="2000" spc="300" dirty="0">
                <a:solidFill>
                  <a:schemeClr val="bg1"/>
                </a:solidFill>
                <a:latin typeface="Monotype Corsiva" pitchFamily="66" charset="0"/>
              </a:rPr>
              <a:t>Семён Дежнёв</a:t>
            </a:r>
          </a:p>
        </p:txBody>
      </p:sp>
      <p:sp>
        <p:nvSpPr>
          <p:cNvPr id="8198" name="Прямоугольник 6"/>
          <p:cNvSpPr>
            <a:spLocks noChangeArrowheads="1"/>
          </p:cNvSpPr>
          <p:nvPr/>
        </p:nvSpPr>
        <p:spPr bwMode="auto">
          <a:xfrm>
            <a:off x="179388" y="4724400"/>
            <a:ext cx="5040312" cy="178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ts val="2600"/>
              </a:lnSpc>
              <a:defRPr/>
            </a:pPr>
            <a:r>
              <a:rPr lang="ru-RU" sz="28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otype Corsiva" pitchFamily="66" charset="0"/>
              </a:rPr>
              <a:t>1648 г.   </a:t>
            </a:r>
            <a:r>
              <a:rPr lang="ru-RU" sz="2800" dirty="0">
                <a:solidFill>
                  <a:srgbClr val="FFC000"/>
                </a:solidFill>
                <a:latin typeface="Monotype Corsiva" pitchFamily="66" charset="0"/>
              </a:rPr>
              <a:t>Исследовал побережье Северо-Восточной Азии (от устья р.Колымы до крайней восточной точки материка) . Открыли пролив между Азией и Северной Америкой.</a:t>
            </a:r>
            <a:endParaRPr lang="ru-RU" sz="2800" dirty="0">
              <a:solidFill>
                <a:srgbClr val="FFC000"/>
              </a:solidFill>
            </a:endParaRPr>
          </a:p>
        </p:txBody>
      </p:sp>
      <p:sp>
        <p:nvSpPr>
          <p:cNvPr id="7" name="Скругленный прямоугольник 6">
            <a:hlinkClick r:id="rId5" action="ppaction://hlinksldjump"/>
          </p:cNvPr>
          <p:cNvSpPr/>
          <p:nvPr/>
        </p:nvSpPr>
        <p:spPr>
          <a:xfrm>
            <a:off x="8243888" y="6597650"/>
            <a:ext cx="792162" cy="188913"/>
          </a:xfrm>
          <a:prstGeom prst="roundRect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ts val="1000"/>
              </a:lnSpc>
              <a:defRPr/>
            </a:pPr>
            <a:r>
              <a:rPr lang="ru-RU" sz="11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летопись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8691</TotalTime>
  <Words>1225</Words>
  <Application>Microsoft Office PowerPoint</Application>
  <PresentationFormat>Экран (4:3)</PresentationFormat>
  <Paragraphs>121</Paragraphs>
  <Slides>30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Arial</vt:lpstr>
      <vt:lpstr>Calibri</vt:lpstr>
      <vt:lpstr>Segoe Script</vt:lpstr>
      <vt:lpstr>Times New Roman</vt:lpstr>
      <vt:lpstr>Monotype Corsiva</vt:lpstr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ольга</dc:creator>
  <cp:lastModifiedBy>6</cp:lastModifiedBy>
  <cp:revision>22</cp:revision>
  <dcterms:created xsi:type="dcterms:W3CDTF">2016-02-16T17:33:27Z</dcterms:created>
  <dcterms:modified xsi:type="dcterms:W3CDTF">2016-03-03T13:54:52Z</dcterms:modified>
</cp:coreProperties>
</file>