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69" r:id="rId4"/>
    <p:sldId id="284" r:id="rId5"/>
    <p:sldId id="302" r:id="rId6"/>
    <p:sldId id="286" r:id="rId7"/>
    <p:sldId id="270" r:id="rId8"/>
    <p:sldId id="271" r:id="rId9"/>
    <p:sldId id="272" r:id="rId10"/>
    <p:sldId id="303" r:id="rId11"/>
    <p:sldId id="290" r:id="rId12"/>
    <p:sldId id="275" r:id="rId13"/>
    <p:sldId id="291" r:id="rId14"/>
    <p:sldId id="267" r:id="rId15"/>
    <p:sldId id="294" r:id="rId16"/>
    <p:sldId id="297" r:id="rId17"/>
    <p:sldId id="300" r:id="rId18"/>
    <p:sldId id="295" r:id="rId19"/>
    <p:sldId id="304" r:id="rId20"/>
    <p:sldId id="296" r:id="rId21"/>
    <p:sldId id="262" r:id="rId22"/>
    <p:sldId id="30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667" autoAdjust="0"/>
  </p:normalViewPr>
  <p:slideViewPr>
    <p:cSldViewPr>
      <p:cViewPr>
        <p:scale>
          <a:sx n="66" d="100"/>
          <a:sy n="66" d="100"/>
        </p:scale>
        <p:origin x="-1206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0FAFE-355E-4A02-985F-0D7598E2C013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B68ACF-857A-47F9-84B8-C75698D6F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5C4E-EB8D-4B41-ABBB-4F8A12AF9F11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62B1-FA72-48F9-AC3C-711946797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6523-F93A-4EDB-9BD5-591563724209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5AE4-5D50-4416-9C0A-9ED18883E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E67A-292C-46D0-9819-36C41CD376B1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BA7D-91FD-4811-A5B1-8CFBD215A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32C75C-5C39-40C5-BC57-6A666E207329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F70627-D330-4F9C-9F29-F93AB10F2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829C-DCB0-4B85-99FD-368BAB19318A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0F4B-62BC-4CF4-9454-477CEFF48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FAADD-99CA-4DF4-9F2C-7DFDE2EED56A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D416D2-0EB2-4803-9E2F-14AD6BCBA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78C1-C2E0-4A40-88A3-395B54EA6744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88F2-7707-4C91-A3EB-82544079C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9FF5BA-3CB6-4225-942C-B470676B52DA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FD2D1-1DFA-489F-8AC2-63424F03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E13383-B110-4552-A429-04D148409DAF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793507-1701-499D-9A1D-5A08F6B43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B40243-3D28-4D17-B50C-CA1F9665B5EC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504CE-9540-4C0E-BC3B-4155A97BA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965EF3-1EEA-47CF-97C2-F8E34547C7E6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2CA0944-B6D4-4B0B-B1FA-7B787D0B7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39" r:id="rId4"/>
    <p:sldLayoutId id="2147483745" r:id="rId5"/>
    <p:sldLayoutId id="2147483740" r:id="rId6"/>
    <p:sldLayoutId id="2147483746" r:id="rId7"/>
    <p:sldLayoutId id="2147483747" r:id="rId8"/>
    <p:sldLayoutId id="2147483748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51133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получения заключения психолого-медико-педагогической комиссии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497762" cy="476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Диагностика и консультирование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188913"/>
            <a:ext cx="8208962" cy="474662"/>
          </a:xfrm>
        </p:spPr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/>
              <a:t>      </a:t>
            </a:r>
            <a:endParaRPr lang="ru-RU" sz="3400" b="1" dirty="0"/>
          </a:p>
        </p:txBody>
      </p:sp>
      <p:sp>
        <p:nvSpPr>
          <p:cNvPr id="17412" name="Содержимое 7"/>
          <p:cNvSpPr>
            <a:spLocks noGrp="1"/>
          </p:cNvSpPr>
          <p:nvPr>
            <p:ph sz="half" idx="2"/>
          </p:nvPr>
        </p:nvSpPr>
        <p:spPr>
          <a:xfrm>
            <a:off x="395288" y="6165850"/>
            <a:ext cx="3744912" cy="503238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2313" t="22520" r="4094" b="18230"/>
          <a:stretch/>
        </p:blipFill>
        <p:spPr bwMode="auto">
          <a:xfrm>
            <a:off x="102074" y="514877"/>
            <a:ext cx="3795651" cy="218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" name="Рисунок 10" descr="F:\выступления\Астахов 11.11.15\DSCN4454.JPG"/>
          <p:cNvPicPr/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0577" t="21371" r="1762" b="26054"/>
          <a:stretch/>
        </p:blipFill>
        <p:spPr bwMode="auto">
          <a:xfrm>
            <a:off x="3897726" y="719587"/>
            <a:ext cx="3017542" cy="169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pic>
        <p:nvPicPr>
          <p:cNvPr id="13" name="Picture 2" descr="F:\настя крючкова\Н.К.№1 от07.11.13г\DSCN07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6057" b="25010"/>
          <a:stretch/>
        </p:blipFill>
        <p:spPr bwMode="auto">
          <a:xfrm>
            <a:off x="223190" y="2708920"/>
            <a:ext cx="4410927" cy="227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" name="Содержимое 5" descr="IMG_2664.JPG"/>
          <p:cNvPicPr>
            <a:picLocks noChangeAspect="1"/>
          </p:cNvPicPr>
          <p:nvPr/>
        </p:nvPicPr>
        <p:blipFill rotWithShape="1">
          <a:blip r:embed="rId5" cstate="print"/>
          <a:srcRect b="23769"/>
          <a:stretch/>
        </p:blipFill>
        <p:spPr>
          <a:xfrm>
            <a:off x="4716016" y="2409587"/>
            <a:ext cx="3946106" cy="2796045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5" name="Содержимое 4" descr="IMG_2659.JPG"/>
          <p:cNvPicPr>
            <a:picLocks noChangeAspect="1"/>
          </p:cNvPicPr>
          <p:nvPr/>
        </p:nvPicPr>
        <p:blipFill rotWithShape="1">
          <a:blip r:embed="rId6" cstate="print"/>
          <a:srcRect t="16984"/>
          <a:stretch/>
        </p:blipFill>
        <p:spPr>
          <a:xfrm>
            <a:off x="178683" y="4806928"/>
            <a:ext cx="3491880" cy="205107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6" name="Рисунок 15" descr="F:\выступления\Астахов 11.11.15\DSCN4440.JPG"/>
          <p:cNvPicPr/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l="5609" t="-1496" r="2564" b="25198"/>
          <a:stretch/>
        </p:blipFill>
        <p:spPr bwMode="auto">
          <a:xfrm>
            <a:off x="3635896" y="4653136"/>
            <a:ext cx="2801112" cy="2072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pic>
        <p:nvPicPr>
          <p:cNvPr id="17" name="Рисунок 16" descr="C:\Users\A.D\Desktop\DSCN4453.JPG"/>
          <p:cNvPicPr/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 l="28846" t="26716" r="22276" b="13443"/>
          <a:stretch/>
        </p:blipFill>
        <p:spPr bwMode="auto">
          <a:xfrm>
            <a:off x="6540726" y="4554376"/>
            <a:ext cx="2611279" cy="2269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pic>
        <p:nvPicPr>
          <p:cNvPr id="18" name="Рисунок 17" descr="F:\выступления\Астахов 11.11.15\DSCN4458.JPG"/>
          <p:cNvPicPr/>
          <p:nvPr/>
        </p:nvPicPr>
        <p:blipFill rotWithShape="1">
          <a:blip r:embed="rId9" cstate="print">
            <a:extLst>
              <a:ext uri="{28A0092B-C50C-407E-A947-70E740481C1C}"/>
            </a:extLst>
          </a:blip>
          <a:srcRect l="4800" t="9570" r="5032" b="13454"/>
          <a:stretch/>
        </p:blipFill>
        <p:spPr bwMode="auto">
          <a:xfrm rot="16200000">
            <a:off x="6737682" y="966900"/>
            <a:ext cx="258140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875"/>
            <a:ext cx="9144000" cy="5111750"/>
          </a:xfrm>
        </p:spPr>
        <p:txBody>
          <a:bodyPr>
            <a:noAutofit/>
          </a:bodyPr>
          <a:lstStyle/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	</a:t>
            </a:r>
            <a:r>
              <a:rPr lang="ru-RU" sz="21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Комиссия </a:t>
            </a:r>
            <a:r>
              <a:rPr lang="ru-RU" sz="2100" dirty="0">
                <a:solidFill>
                  <a:schemeClr val="tx2">
                    <a:satMod val="130000"/>
                  </a:schemeClr>
                </a:solidFill>
                <a:effectLst/>
              </a:rPr>
              <a:t>осуществляет обследование детей по заявлению родителя (законного представителя) и по заявкам образовательных учреждений, учреждений здравоохранения, учреждений социального обслуживания </a:t>
            </a:r>
            <a:r>
              <a:rPr lang="ru-RU" sz="21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населения </a:t>
            </a:r>
            <a:r>
              <a:rPr lang="ru-RU" sz="2100" dirty="0">
                <a:solidFill>
                  <a:schemeClr val="tx2">
                    <a:satMod val="130000"/>
                  </a:schemeClr>
                </a:solidFill>
                <a:effectLst/>
              </a:rPr>
              <a:t>Ленинградской области. </a:t>
            </a:r>
            <a:r>
              <a:rPr lang="ru-RU" sz="21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1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1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1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1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1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1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	Прием </a:t>
            </a:r>
            <a:r>
              <a:rPr lang="ru-RU" sz="2100" dirty="0">
                <a:solidFill>
                  <a:schemeClr val="tx2">
                    <a:satMod val="130000"/>
                  </a:schemeClr>
                </a:solidFill>
                <a:effectLst/>
              </a:rPr>
              <a:t>детей на диагностику и консультирование осуществляется в сопровождении родителей (законных представителей) и по письменному заявлению родителей (законных представителей) о проведении обследования ребенка в комиссии. Медицинское обследование детей, достигших 15 лет, проводится с их согласия, если иное не установлено законодательством Российской Федерации.</a:t>
            </a:r>
            <a:endParaRPr lang="ru-RU" sz="21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613" y="188913"/>
            <a:ext cx="6999287" cy="7191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/>
              <a:t>Организация деятельности комиссии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88913"/>
            <a:ext cx="7499350" cy="647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effectLst/>
              </a:rPr>
              <a:t>На комиссию предъявляются следующие документы:</a:t>
            </a:r>
            <a:br>
              <a:rPr lang="ru-RU" sz="2400" b="1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    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  заявление родителя (законного представителя) ребенка о проведении или согласие на проведение обследования ребенка в комиссии;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документ, удостоверяющий личность родителя (законного представителя), документы, подтверждающие полномочия по представлению интересов ребенка;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копия паспорта или свидетельства о рождении ребенка (предоставляются с предъявлением оригинала или заверенной в установленном порядке копии);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направление образовательной организации, организации, осуществляющей социальное обслуживание, медицинской организации, другой организации (при наличии);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заключение (заключения) психолого-медико-педагогического консилиума образовательной организации или специалиста (специалистов), осуществляющего психолого-медико-педагогическое сопровождение обучающихся в образовательной организации (для обучающихся образовательных организаций) (при наличии);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60363"/>
            <a:ext cx="7796212" cy="6921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400" b="1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На </a:t>
            </a: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effectLst/>
              </a:rPr>
              <a:t>комиссию предъявляются следующие документы:</a:t>
            </a:r>
            <a:br>
              <a:rPr lang="ru-RU" sz="2400" b="1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413" y="908050"/>
            <a:ext cx="8747125" cy="59499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заключение (заключения) комиссии о результатах ранее проведенного обследования ребенка (при наличии);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подробная выписка из истории развития ребенка с заключениями врачей, наблюдающих ребенка в медицинской организации по месту жительства (регистрации) или амбулаторная медицинская карта ребенка;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характеристика обучающегося, выданная образовательной организацией (для обучающихся образовательных организаций);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письменные работы по русскому (родному) языку, математике, результаты самостоятельной продуктивной деятельности ребенка;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при наличии инвалидности у ребенка - справка из бюро медико-санитарной экспертизы.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При необходимости комиссия запрашивает у соответствующих органов и организаций или у родителей (законных представителей) дополнительную информацию о ребенке.</a:t>
            </a:r>
            <a:br>
              <a:rPr lang="ru-RU" sz="2800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363" y="5589588"/>
            <a:ext cx="3887787" cy="1079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Работа за стеклом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Гезелла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7" name="Содержимое 4" descr="IMG_26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4175" y="3141663"/>
            <a:ext cx="4403725" cy="3716337"/>
          </a:xfrm>
        </p:spPr>
      </p:pic>
      <p:pic>
        <p:nvPicPr>
          <p:cNvPr id="21508" name="Содержимое 5" descr="IMG_26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23769"/>
          <a:stretch>
            <a:fillRect/>
          </a:stretch>
        </p:blipFill>
        <p:spPr>
          <a:xfrm>
            <a:off x="4781550" y="2430463"/>
            <a:ext cx="4362450" cy="3111500"/>
          </a:xfrm>
        </p:spPr>
      </p:pic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rbel" pitchFamily="34" charset="0"/>
              </a:rPr>
              <a:t>Обследование детей проводится в помещениях, где размещается комиссия. При необходимости и наличии соответствующих условий обследование детей может быть проведено по месту их проживания и (или) обучения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916113"/>
            <a:ext cx="280828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6732588" y="360363"/>
            <a:ext cx="2232025" cy="357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satMod val="130000"/>
                  </a:schemeClr>
                </a:solidFill>
                <a:effectLst/>
              </a:rPr>
              <a:t>По результатам обследования комиссия оформляет заключение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063" y="4724400"/>
            <a:ext cx="3259137" cy="20177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1187450" y="0"/>
            <a:ext cx="51847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  <a:p>
            <a:pPr algn="ctr"/>
            <a:r>
              <a:rPr lang="ru-RU" sz="1400">
                <a:latin typeface="Corbel" pitchFamily="34" charset="0"/>
              </a:rPr>
              <a:t> </a:t>
            </a:r>
            <a:r>
              <a:rPr lang="ru-RU" sz="1400" b="1">
                <a:latin typeface="Corbel" pitchFamily="34" charset="0"/>
              </a:rPr>
              <a:t>Комитет общего и профессионального образования Ленинградской области Государственное казенное образовательное учреждение для детей, нуждающихся в психолого-педагогической и медико-социальной помощи «Ленинградский областной центр диагностики и консультирования» </a:t>
            </a:r>
            <a:endParaRPr lang="ru-RU" sz="1400">
              <a:latin typeface="Corbel" pitchFamily="34" charset="0"/>
            </a:endParaRPr>
          </a:p>
          <a:p>
            <a:pPr algn="ctr"/>
            <a:r>
              <a:rPr lang="ru-RU" sz="1200">
                <a:latin typeface="Corbel" pitchFamily="34" charset="0"/>
              </a:rPr>
              <a:t>188652, Ленинградская область, Всеволожский район, д. Юкки, ул. Школьная, д.14 </a:t>
            </a:r>
          </a:p>
          <a:p>
            <a:pPr algn="ctr"/>
            <a:r>
              <a:rPr lang="ru-RU" sz="1200">
                <a:latin typeface="Corbel" pitchFamily="34" charset="0"/>
              </a:rPr>
              <a:t>Тел: 8-(813)-705-22-10 </a:t>
            </a:r>
          </a:p>
          <a:p>
            <a:pPr algn="ctr"/>
            <a:endParaRPr lang="ru-RU" sz="1200">
              <a:latin typeface="Corbel" pitchFamily="34" charset="0"/>
            </a:endParaRPr>
          </a:p>
          <a:p>
            <a:pPr algn="ctr"/>
            <a:r>
              <a:rPr lang="ru-RU" sz="1400" b="1">
                <a:latin typeface="Corbel" pitchFamily="34" charset="0"/>
              </a:rPr>
              <a:t>ЗАКЛЮЧЕНИЕ </a:t>
            </a:r>
            <a:endParaRPr lang="ru-RU" sz="1400">
              <a:latin typeface="Corbel" pitchFamily="34" charset="0"/>
            </a:endParaRPr>
          </a:p>
          <a:p>
            <a:pPr algn="ctr"/>
            <a:r>
              <a:rPr lang="ru-RU" sz="1400" b="1">
                <a:latin typeface="Corbel" pitchFamily="34" charset="0"/>
              </a:rPr>
              <a:t>ЦЕНТРАЛЬНОЙ ПСИХОЛОГО-МЕДИКО-ПЕДАГОГИЧЕСКОЙ </a:t>
            </a:r>
            <a:endParaRPr lang="ru-RU" sz="1400">
              <a:latin typeface="Corbel" pitchFamily="34" charset="0"/>
            </a:endParaRPr>
          </a:p>
          <a:p>
            <a:pPr algn="ctr"/>
            <a:r>
              <a:rPr lang="ru-RU" sz="1400" b="1">
                <a:latin typeface="Corbel" pitchFamily="34" charset="0"/>
              </a:rPr>
              <a:t>КОМИССИИ </a:t>
            </a:r>
            <a:endParaRPr lang="ru-RU" sz="1400">
              <a:latin typeface="Corbel" pitchFamily="34" charset="0"/>
            </a:endParaRPr>
          </a:p>
          <a:p>
            <a:pPr algn="ctr"/>
            <a:r>
              <a:rPr lang="ru-RU" sz="1400">
                <a:latin typeface="Corbel" pitchFamily="34" charset="0"/>
              </a:rPr>
              <a:t>Протокол №_____________ от «____»____________201___г. </a:t>
            </a:r>
          </a:p>
          <a:p>
            <a:pPr algn="ctr"/>
            <a:endParaRPr lang="ru-RU" sz="1400">
              <a:latin typeface="Corbel" pitchFamily="34" charset="0"/>
            </a:endParaRPr>
          </a:p>
          <a:p>
            <a:pPr algn="ctr"/>
            <a:r>
              <a:rPr lang="ru-RU" sz="800">
                <a:latin typeface="Corbel" pitchFamily="34" charset="0"/>
              </a:rPr>
              <a:t>____________________________________________________________________________________</a:t>
            </a:r>
          </a:p>
          <a:p>
            <a:pPr algn="ctr"/>
            <a:r>
              <a:rPr lang="ru-RU" sz="800">
                <a:latin typeface="Corbel" pitchFamily="34" charset="0"/>
              </a:rPr>
              <a:t>ФИО </a:t>
            </a:r>
          </a:p>
          <a:p>
            <a:r>
              <a:rPr lang="ru-RU" sz="1400" b="1">
                <a:latin typeface="Corbel" pitchFamily="34" charset="0"/>
              </a:rPr>
              <a:t>Дата рождения________________________________________</a:t>
            </a:r>
            <a:endParaRPr lang="ru-RU" sz="1400">
              <a:latin typeface="Corbel" pitchFamily="34" charset="0"/>
            </a:endParaRPr>
          </a:p>
          <a:p>
            <a:r>
              <a:rPr lang="ru-RU" sz="1400" b="1">
                <a:latin typeface="Corbel" pitchFamily="34" charset="0"/>
              </a:rPr>
              <a:t>Адрес________________________________________________</a:t>
            </a:r>
            <a:endParaRPr lang="ru-RU" sz="1400">
              <a:latin typeface="Corbel" pitchFamily="34" charset="0"/>
            </a:endParaRPr>
          </a:p>
          <a:p>
            <a:r>
              <a:rPr lang="ru-RU" sz="1400" b="1">
                <a:latin typeface="Corbel" pitchFamily="34" charset="0"/>
              </a:rPr>
              <a:t>Заключение психолога_________________________________</a:t>
            </a:r>
            <a:endParaRPr lang="ru-RU" sz="1400">
              <a:latin typeface="Corbel" pitchFamily="34" charset="0"/>
            </a:endParaRPr>
          </a:p>
          <a:p>
            <a:r>
              <a:rPr lang="ru-RU" sz="1400" b="1">
                <a:latin typeface="Corbel" pitchFamily="34" charset="0"/>
              </a:rPr>
              <a:t>Заключение дефектолога______________________________</a:t>
            </a:r>
            <a:endParaRPr lang="ru-RU" sz="1400">
              <a:latin typeface="Corbel" pitchFamily="34" charset="0"/>
            </a:endParaRPr>
          </a:p>
          <a:p>
            <a:r>
              <a:rPr lang="ru-RU" sz="1400" b="1">
                <a:latin typeface="Corbel" pitchFamily="34" charset="0"/>
              </a:rPr>
              <a:t>Заключение логопеда__________________________________</a:t>
            </a:r>
            <a:endParaRPr lang="ru-RU" sz="1400">
              <a:latin typeface="Corbel" pitchFamily="34" charset="0"/>
            </a:endParaRPr>
          </a:p>
          <a:p>
            <a:r>
              <a:rPr lang="ru-RU" sz="1400" b="1">
                <a:latin typeface="Corbel" pitchFamily="34" charset="0"/>
              </a:rPr>
              <a:t>Заключение социального педагог_______________________</a:t>
            </a:r>
            <a:endParaRPr lang="ru-RU" sz="1400">
              <a:latin typeface="Corbel" pitchFamily="34" charset="0"/>
            </a:endParaRPr>
          </a:p>
          <a:p>
            <a:r>
              <a:rPr lang="ru-RU" sz="1400" b="1">
                <a:latin typeface="Corbel" pitchFamily="34" charset="0"/>
              </a:rPr>
              <a:t>ЗАКЛЮЧЕНИЕ КОМИССИИ_____________________________</a:t>
            </a:r>
            <a:endParaRPr lang="ru-RU" sz="1400">
              <a:latin typeface="Corbel" pitchFamily="34" charset="0"/>
            </a:endParaRPr>
          </a:p>
          <a:p>
            <a:r>
              <a:rPr lang="ru-RU" sz="1400" b="1">
                <a:latin typeface="Corbel" pitchFamily="34" charset="0"/>
              </a:rPr>
              <a:t>Примечания (особые мнения)___________________________</a:t>
            </a:r>
          </a:p>
          <a:p>
            <a:endParaRPr lang="ru-RU" sz="1400">
              <a:latin typeface="Corbel" pitchFamily="34" charset="0"/>
            </a:endParaRPr>
          </a:p>
          <a:p>
            <a:r>
              <a:rPr lang="ru-RU" sz="1400">
                <a:latin typeface="Corbel" pitchFamily="34" charset="0"/>
              </a:rPr>
              <a:t>Руководитель комиссии ____________________ </a:t>
            </a:r>
          </a:p>
          <a:p>
            <a:r>
              <a:rPr lang="ru-RU" sz="1400">
                <a:latin typeface="Corbel" pitchFamily="34" charset="0"/>
              </a:rPr>
              <a:t>Члены комиссии _____________________ </a:t>
            </a:r>
          </a:p>
          <a:p>
            <a:r>
              <a:rPr lang="ru-RU" sz="1400">
                <a:latin typeface="Corbel" pitchFamily="34" charset="0"/>
              </a:rPr>
              <a:t>                                      _____________________ </a:t>
            </a:r>
          </a:p>
          <a:p>
            <a:r>
              <a:rPr lang="ru-RU" sz="1400">
                <a:latin typeface="Corbel" pitchFamily="34" charset="0"/>
              </a:rPr>
              <a:t>                                      _____________________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8243887" cy="7245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	Обучающийся </a:t>
            </a:r>
            <a:r>
              <a:rPr lang="ru-RU" sz="2200" dirty="0">
                <a:solidFill>
                  <a:schemeClr val="tx2">
                    <a:satMod val="130000"/>
                  </a:schemeClr>
                </a:solidFill>
                <a:effectLst/>
              </a:rPr>
              <a:t>с ограниченными возможностями здоровья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</a:t>
            </a: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условий.</a:t>
            </a:r>
            <a:br>
              <a:rPr lang="ru-RU" sz="22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tx2">
                    <a:satMod val="130000"/>
                  </a:schemeClr>
                </a:solidFill>
              </a:rPr>
              <a:t>К категории детей  с  ограниченными возможностями  здоровья  относятся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2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-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дети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с нарушениями  восприятия  (</a:t>
            </a:r>
            <a:r>
              <a:rPr lang="ru-RU" sz="2000" dirty="0" err="1">
                <a:solidFill>
                  <a:schemeClr val="tx2">
                    <a:satMod val="130000"/>
                  </a:schemeClr>
                </a:solidFill>
              </a:rPr>
              <a:t>неслышащие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 и  слабослышащие,  незрячие 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и слабовидящие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);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- с   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нарушениями   функций   опорно-двигательного аппарата;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- умственно 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отсталые  (в  том  числе  глубоко  умственно отсталые);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- с 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задержкой  психического  развития,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- с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расстройствами аутистического спектра;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- с 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тяжелыми нарушениями    речи;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- со  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сложными   комбинированными недостатками в развитии.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488237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971550" y="404813"/>
            <a:ext cx="7993063" cy="6453187"/>
          </a:xfrm>
        </p:spPr>
        <p:txBody>
          <a:bodyPr/>
          <a:lstStyle/>
          <a:p>
            <a:pPr marL="80963" indent="0" algn="just">
              <a:buFont typeface="Wingdings 2" pitchFamily="18" charset="2"/>
              <a:buNone/>
            </a:pPr>
            <a:r>
              <a:rPr lang="ru-RU" sz="2300" smtClean="0"/>
              <a:t>	Под специальными условиями для получения образования обучающимися с ограниченными возможностями здоровья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  <a:br>
              <a:rPr lang="ru-RU" sz="2300" smtClean="0"/>
            </a:br>
            <a:r>
              <a:rPr lang="ru-RU" sz="2300" smtClean="0"/>
              <a:t/>
            </a:r>
            <a:br>
              <a:rPr lang="ru-RU" sz="2300" smtClean="0"/>
            </a:br>
            <a:endParaRPr lang="ru-RU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8172450" cy="6583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  <a:t>Протокол и заключение комиссии оформляются в день проведения обследования, </a:t>
            </a:r>
            <a:r>
              <a:rPr lang="ru-RU" sz="2700" b="1" dirty="0">
                <a:solidFill>
                  <a:schemeClr val="tx2">
                    <a:satMod val="130000"/>
                  </a:schemeClr>
                </a:solidFill>
                <a:effectLst/>
              </a:rPr>
              <a:t>подписываются руководителем </a:t>
            </a: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комиссии, </a:t>
            </a:r>
            <a:r>
              <a:rPr lang="ru-RU" sz="2700" b="1" dirty="0">
                <a:solidFill>
                  <a:schemeClr val="tx2">
                    <a:satMod val="130000"/>
                  </a:schemeClr>
                </a:solidFill>
                <a:effectLst/>
              </a:rPr>
              <a:t>всеми членами комиссии и заверяется печатью</a:t>
            </a:r>
            <a: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  <a:t>.</a:t>
            </a:r>
            <a:b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  <a:t>В случае необходимости срок оформления протокола и заключения комиссии продлевается, но не более чем 5 рабочих дней со дня проведения обследования.</a:t>
            </a:r>
            <a:b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Заключение </a:t>
            </a:r>
            <a: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  <a:t>комиссии по согласованию с родителями (законными представителями) детей выдаются им под роспись или направляется по почте с уведомлением о вручении.</a:t>
            </a:r>
            <a:b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Заключение </a:t>
            </a:r>
            <a:r>
              <a:rPr lang="ru-RU" sz="2700" dirty="0">
                <a:solidFill>
                  <a:schemeClr val="tx2">
                    <a:satMod val="130000"/>
                  </a:schemeClr>
                </a:solidFill>
                <a:effectLst/>
              </a:rPr>
              <a:t>комиссии носит для родителей (законных представителей) детей рекомендательный характер.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836613"/>
            <a:ext cx="7777162" cy="5905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effectLst/>
              </a:rPr>
              <a:t>Какую-либо другую документацию, не являющуюся 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заключением комиссия </a:t>
            </a:r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effectLst/>
              </a:rPr>
              <a:t>родителям (законным представителям) не выдает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!</a:t>
            </a:r>
            <a:b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effectLst/>
              </a:rPr>
              <a:t>В заключении комиссии 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направление </a:t>
            </a:r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effectLst/>
              </a:rPr>
              <a:t>в конкретную образовательную организацию является превышением 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полномочий.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30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b="1" i="1" dirty="0">
                <a:solidFill>
                  <a:schemeClr val="tx1"/>
                </a:solidFill>
              </a:rPr>
              <a:t>I</a:t>
            </a:r>
            <a:r>
              <a:rPr lang="ru-RU" sz="2700" b="1" i="1" dirty="0">
                <a:solidFill>
                  <a:schemeClr val="tx1"/>
                </a:solidFill>
              </a:rPr>
              <a:t>  Первичный уровень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err="1">
                <a:solidFill>
                  <a:schemeClr val="tx1"/>
                </a:solidFill>
              </a:rPr>
              <a:t>Психолого-медико-педагогические</a:t>
            </a:r>
            <a:r>
              <a:rPr lang="ru-RU" sz="2700" dirty="0">
                <a:solidFill>
                  <a:schemeClr val="tx1"/>
                </a:solidFill>
              </a:rPr>
              <a:t> консилиумы при образовательных </a:t>
            </a:r>
            <a:r>
              <a:rPr lang="ru-RU" sz="2700" dirty="0" smtClean="0">
                <a:solidFill>
                  <a:schemeClr val="tx1"/>
                </a:solidFill>
              </a:rPr>
              <a:t>учреждениях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en-US" sz="2700" i="1" dirty="0">
                <a:solidFill>
                  <a:schemeClr val="tx1"/>
                </a:solidFill>
              </a:rPr>
              <a:t> </a:t>
            </a:r>
            <a:r>
              <a:rPr lang="en-US" sz="2700" b="1" i="1" dirty="0">
                <a:solidFill>
                  <a:schemeClr val="tx1"/>
                </a:solidFill>
              </a:rPr>
              <a:t>II</a:t>
            </a:r>
            <a:r>
              <a:rPr lang="ru-RU" sz="2700" b="1" i="1" dirty="0">
                <a:solidFill>
                  <a:schemeClr val="tx1"/>
                </a:solidFill>
              </a:rPr>
              <a:t>  Муниципальный уровень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Районные службы сопровождения: </a:t>
            </a:r>
            <a:r>
              <a:rPr lang="ru-RU" sz="2700" dirty="0" err="1">
                <a:solidFill>
                  <a:schemeClr val="tx1"/>
                </a:solidFill>
              </a:rPr>
              <a:t>ППМС-центры</a:t>
            </a:r>
            <a:r>
              <a:rPr lang="ru-RU" sz="2700" dirty="0">
                <a:solidFill>
                  <a:schemeClr val="tx1"/>
                </a:solidFill>
              </a:rPr>
              <a:t>, территориальные </a:t>
            </a:r>
            <a:r>
              <a:rPr lang="ru-RU" sz="2700" dirty="0" err="1">
                <a:solidFill>
                  <a:schemeClr val="tx1"/>
                </a:solidFill>
              </a:rPr>
              <a:t>психолого-медико-педагогические</a:t>
            </a:r>
            <a:r>
              <a:rPr lang="ru-RU" sz="2700" dirty="0">
                <a:solidFill>
                  <a:schemeClr val="tx1"/>
                </a:solidFill>
              </a:rPr>
              <a:t> комиссии</a:t>
            </a:r>
            <a:r>
              <a:rPr lang="ru-RU" sz="2700" dirty="0" smtClean="0">
                <a:solidFill>
                  <a:schemeClr val="tx1"/>
                </a:solidFill>
              </a:rPr>
              <a:t>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en-US" sz="2700" i="1" dirty="0">
                <a:solidFill>
                  <a:schemeClr val="tx1"/>
                </a:solidFill>
              </a:rPr>
              <a:t> </a:t>
            </a:r>
            <a:r>
              <a:rPr lang="en-US" sz="2700" b="1" i="1" dirty="0">
                <a:solidFill>
                  <a:schemeClr val="tx1"/>
                </a:solidFill>
              </a:rPr>
              <a:t>III</a:t>
            </a:r>
            <a:r>
              <a:rPr lang="ru-RU" sz="2700" b="1" i="1" dirty="0">
                <a:solidFill>
                  <a:schemeClr val="tx1"/>
                </a:solidFill>
              </a:rPr>
              <a:t>   Областной уровень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Государственное казенное учреждение дополнительного образования «Ленинградский областной центр психолого-педагогической, медицинской и социальной </a:t>
            </a:r>
            <a:r>
              <a:rPr lang="ru-RU" sz="2700" dirty="0" smtClean="0">
                <a:solidFill>
                  <a:schemeClr val="tx1"/>
                </a:solidFill>
              </a:rPr>
              <a:t>помощи», </a:t>
            </a:r>
            <a:r>
              <a:rPr lang="ru-RU" sz="2700" dirty="0">
                <a:solidFill>
                  <a:schemeClr val="tx1"/>
                </a:solidFill>
              </a:rPr>
              <a:t>Центральная психолого-медико-педагогическая комиссия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6107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/>
              </a:rPr>
              <a:t>Заключение комиссии действительно для представления в органы исполнительной власти осуществляющие управление в сфере образования, образовательные организации, иные органы и организации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в 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/>
              </a:rPr>
              <a:t>течение календарного года с даты его подписания.</a:t>
            </a:r>
            <a:br>
              <a:rPr lang="ru-RU" sz="32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611188" y="549275"/>
            <a:ext cx="8323262" cy="590391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mtClean="0"/>
              <a:t>   </a:t>
            </a:r>
          </a:p>
          <a:p>
            <a:pPr algn="just">
              <a:buFont typeface="Wingdings 2" pitchFamily="18" charset="2"/>
              <a:buNone/>
            </a:pPr>
            <a:endParaRPr lang="ru-RU" smtClean="0"/>
          </a:p>
          <a:p>
            <a:pPr algn="just">
              <a:buFont typeface="Wingdings 2" pitchFamily="18" charset="2"/>
              <a:buNone/>
            </a:pPr>
            <a:r>
              <a:rPr lang="ru-RU" smtClean="0"/>
              <a:t>		Заключение ПМПК является основанием для направления органа управления в сфере образования, с согласия родителей (законных представителей), для зачисления в компенсирующие или комбинированные группы ОУ. </a:t>
            </a:r>
          </a:p>
          <a:p>
            <a:pPr algn="just">
              <a:buFont typeface="Wingdings 2" pitchFamily="18" charset="2"/>
              <a:buNone/>
            </a:pPr>
            <a:endParaRPr lang="ru-RU" smtClean="0"/>
          </a:p>
          <a:p>
            <a:pPr algn="just">
              <a:buFont typeface="Wingdings 2" pitchFamily="18" charset="2"/>
              <a:buNone/>
            </a:pPr>
            <a:r>
              <a:rPr lang="ru-RU" smtClean="0"/>
              <a:t>    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1435100" y="2205038"/>
            <a:ext cx="7499350" cy="4043362"/>
          </a:xfrm>
        </p:spPr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sz="4800" smtClean="0"/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8027987" cy="6583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u="sng" dirty="0" smtClean="0">
                <a:solidFill>
                  <a:schemeClr val="tx2">
                    <a:satMod val="130000"/>
                  </a:schemeClr>
                </a:solidFill>
              </a:rPr>
              <a:t>Федеральный уровень:</a:t>
            </a:r>
            <a:br>
              <a:rPr lang="ru-RU" sz="27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  <a:t>Федеральный </a:t>
            </a:r>
            <a:r>
              <a:rPr lang="ru-RU" sz="2700" dirty="0">
                <a:solidFill>
                  <a:schemeClr val="tx2">
                    <a:satMod val="130000"/>
                  </a:schemeClr>
                </a:solidFill>
              </a:rPr>
              <a:t>закон от 29.12.2012 N 273-ФЗ (ред. от 05.05.2014) "Об образовании в Российской Федерации" </a:t>
            </a:r>
            <a:br>
              <a:rPr lang="ru-RU" sz="27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  <a:t>Положение о психолого-медико-педагогической комиссии, утвержденное Приказом </a:t>
            </a:r>
            <a:r>
              <a:rPr lang="ru-RU" sz="2700" dirty="0">
                <a:solidFill>
                  <a:schemeClr val="tx2">
                    <a:satMod val="130000"/>
                  </a:schemeClr>
                </a:solidFill>
              </a:rPr>
              <a:t>Министерства образования и науки Российской Федерации (</a:t>
            </a:r>
            <a:r>
              <a:rPr lang="ru-RU" sz="2700" dirty="0" err="1">
                <a:solidFill>
                  <a:schemeClr val="tx2">
                    <a:satMod val="130000"/>
                  </a:schemeClr>
                </a:solidFill>
              </a:rPr>
              <a:t>Минобрнауки</a:t>
            </a:r>
            <a:r>
              <a:rPr lang="ru-RU" sz="2700" dirty="0">
                <a:solidFill>
                  <a:schemeClr val="tx2">
                    <a:satMod val="130000"/>
                  </a:schemeClr>
                </a:solidFill>
              </a:rPr>
              <a:t> России) от 20 сентября 2013 г. N 1082 </a:t>
            </a:r>
            <a: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u="sng" dirty="0" smtClean="0">
                <a:solidFill>
                  <a:schemeClr val="tx2">
                    <a:satMod val="130000"/>
                  </a:schemeClr>
                </a:solidFill>
              </a:rPr>
              <a:t>Региональный уровень:</a:t>
            </a:r>
            <a:br>
              <a:rPr lang="ru-RU" sz="27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satMod val="130000"/>
                  </a:schemeClr>
                </a:solidFill>
              </a:rPr>
              <a:t>Приказ комитета общего и профессионального образования Ленинградской области от 21.01.2014 N 02 "О порядке работы центральной психолого-медико-педагогической комиссии Ленинградской области"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899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Обследование детей, консультирование детей и их родителей (законных представителей) специалистами комиссий осуществляется бесплатно.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Рекомендации центральной комиссии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обязательны для территориальных психолого-медико-педагогических комиссий.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7321550" y="330200"/>
            <a:ext cx="107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orbel" pitchFamily="34" charset="0"/>
              </a:rPr>
              <a:t>Учреждения системы социальной защиты </a:t>
            </a:r>
          </a:p>
        </p:txBody>
      </p:sp>
      <p:sp>
        <p:nvSpPr>
          <p:cNvPr id="12291" name="TextBox 10"/>
          <p:cNvSpPr txBox="1">
            <a:spLocks noChangeArrowheads="1"/>
          </p:cNvSpPr>
          <p:nvPr/>
        </p:nvSpPr>
        <p:spPr bwMode="auto">
          <a:xfrm>
            <a:off x="4130675" y="6019800"/>
            <a:ext cx="2058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rbel" pitchFamily="34" charset="0"/>
              </a:rPr>
              <a:t>Другие организации по вопросам детства</a:t>
            </a:r>
          </a:p>
        </p:txBody>
      </p:sp>
      <p:sp>
        <p:nvSpPr>
          <p:cNvPr id="12292" name="TextBox 12"/>
          <p:cNvSpPr txBox="1">
            <a:spLocks noChangeArrowheads="1"/>
          </p:cNvSpPr>
          <p:nvPr/>
        </p:nvSpPr>
        <p:spPr bwMode="auto">
          <a:xfrm>
            <a:off x="7693025" y="3289300"/>
            <a:ext cx="134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rbel" pitchFamily="34" charset="0"/>
              </a:rPr>
              <a:t>Федеральная служба медико-социальной экспертизы</a:t>
            </a:r>
          </a:p>
        </p:txBody>
      </p:sp>
      <p:sp>
        <p:nvSpPr>
          <p:cNvPr id="12293" name="TextBox 22"/>
          <p:cNvSpPr txBox="1">
            <a:spLocks noChangeArrowheads="1"/>
          </p:cNvSpPr>
          <p:nvPr/>
        </p:nvSpPr>
        <p:spPr bwMode="auto">
          <a:xfrm>
            <a:off x="6564313" y="5813425"/>
            <a:ext cx="134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rbel" pitchFamily="34" charset="0"/>
              </a:rPr>
              <a:t>Прокуратура Ленинградской области</a:t>
            </a:r>
          </a:p>
        </p:txBody>
      </p:sp>
      <p:sp>
        <p:nvSpPr>
          <p:cNvPr id="12294" name="TextBox 32"/>
          <p:cNvSpPr txBox="1">
            <a:spLocks noChangeArrowheads="1"/>
          </p:cNvSpPr>
          <p:nvPr/>
        </p:nvSpPr>
        <p:spPr bwMode="auto">
          <a:xfrm>
            <a:off x="917575" y="698500"/>
            <a:ext cx="1539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rbel" pitchFamily="34" charset="0"/>
              </a:rPr>
              <a:t>Учреждения системы здравоохранения</a:t>
            </a:r>
          </a:p>
        </p:txBody>
      </p:sp>
      <p:sp>
        <p:nvSpPr>
          <p:cNvPr id="12295" name="TextBox 34"/>
          <p:cNvSpPr txBox="1">
            <a:spLocks noChangeArrowheads="1"/>
          </p:cNvSpPr>
          <p:nvPr/>
        </p:nvSpPr>
        <p:spPr bwMode="auto">
          <a:xfrm>
            <a:off x="2141538" y="5997575"/>
            <a:ext cx="1350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rbel" pitchFamily="34" charset="0"/>
              </a:rPr>
              <a:t>Органы опеки и попечительства</a:t>
            </a:r>
          </a:p>
        </p:txBody>
      </p:sp>
      <p:sp>
        <p:nvSpPr>
          <p:cNvPr id="12296" name="TextBox 36"/>
          <p:cNvSpPr txBox="1">
            <a:spLocks noChangeArrowheads="1"/>
          </p:cNvSpPr>
          <p:nvPr/>
        </p:nvSpPr>
        <p:spPr bwMode="auto">
          <a:xfrm>
            <a:off x="706438" y="2827338"/>
            <a:ext cx="135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rbel" pitchFamily="34" charset="0"/>
              </a:rPr>
              <a:t>Ленинградский областной суд </a:t>
            </a:r>
          </a:p>
        </p:txBody>
      </p:sp>
      <p:sp>
        <p:nvSpPr>
          <p:cNvPr id="12297" name="TextBox 38"/>
          <p:cNvSpPr txBox="1">
            <a:spLocks noChangeArrowheads="1"/>
          </p:cNvSpPr>
          <p:nvPr/>
        </p:nvSpPr>
        <p:spPr bwMode="auto">
          <a:xfrm>
            <a:off x="493713" y="4984750"/>
            <a:ext cx="163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rbel" pitchFamily="34" charset="0"/>
              </a:rPr>
              <a:t>ОВД полиции по делам несовершеннолетних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572000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237163" y="1423988"/>
            <a:ext cx="952500" cy="833437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149850" y="2525713"/>
            <a:ext cx="1643063" cy="58737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1" name="Рисунок 21" descr="http://sites.olsk.ru/KioutRu2013/images/clients/image1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538" y="146050"/>
            <a:ext cx="1069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24" descr="http://www.shuv-centr.soc.cap.ru/adminpanel/UserFiles/banners/dissymbols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271463"/>
            <a:ext cx="116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Рисунок 25" descr="http://pobedanews.ru/media/articles/6ef84a68809a076450bfb4aa5c837d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644650"/>
            <a:ext cx="1250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Рисунок 26" descr="http://lomse.ru/assets/img/logotypeps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1588" y="3113088"/>
            <a:ext cx="146367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Рисунок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9825" y="2257425"/>
            <a:ext cx="14811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Рисунок 28" descr="http://lenobl.ru/friends/procuratur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8275" y="4833938"/>
            <a:ext cx="14414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5160963" y="3567113"/>
            <a:ext cx="1643062" cy="20637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816225" y="1346200"/>
            <a:ext cx="863600" cy="91122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30" idx="3"/>
          </p:cNvCxnSpPr>
          <p:nvPr/>
        </p:nvCxnSpPr>
        <p:spPr>
          <a:xfrm flipH="1" flipV="1">
            <a:off x="2033588" y="2257425"/>
            <a:ext cx="1646237" cy="766763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033588" y="3429000"/>
            <a:ext cx="1646237" cy="63817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4519613" y="1801813"/>
            <a:ext cx="160337" cy="455612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679825" y="4127500"/>
            <a:ext cx="344488" cy="94932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679950" y="4127500"/>
            <a:ext cx="231775" cy="95567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4" name="Picture 2" descr="F:\Новая папка\суд.JPG"/>
          <p:cNvPicPr>
            <a:picLocks noChangeAspect="1" noChangeArrowheads="1"/>
          </p:cNvPicPr>
          <p:nvPr/>
        </p:nvPicPr>
        <p:blipFill>
          <a:blip r:embed="rId8"/>
          <a:srcRect l="18028" t="7971" r="16121" b="6049"/>
          <a:stretch>
            <a:fillRect/>
          </a:stretch>
        </p:blipFill>
        <p:spPr bwMode="auto">
          <a:xfrm>
            <a:off x="857250" y="1685925"/>
            <a:ext cx="117633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" descr="https://78.mvd.ru/upload/site79/1XnZXPEEF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5838" y="3700463"/>
            <a:ext cx="1047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4" descr="http://static5.depositphotos.com/1032882/415/v/950/depositphotos_4159671-Family.jpg"/>
          <p:cNvPicPr>
            <a:picLocks noChangeAspect="1" noChangeArrowheads="1"/>
          </p:cNvPicPr>
          <p:nvPr/>
        </p:nvPicPr>
        <p:blipFill>
          <a:blip r:embed="rId10"/>
          <a:srcRect l="14063" t="21320" r="15729" b="21613"/>
          <a:stretch>
            <a:fillRect/>
          </a:stretch>
        </p:blipFill>
        <p:spPr bwMode="auto">
          <a:xfrm>
            <a:off x="2192338" y="4810125"/>
            <a:ext cx="14874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6" descr="http://www.rfdeti.ru/static/top-b.png"/>
          <p:cNvPicPr>
            <a:picLocks noChangeAspect="1" noChangeArrowheads="1"/>
          </p:cNvPicPr>
          <p:nvPr/>
        </p:nvPicPr>
        <p:blipFill>
          <a:blip r:embed="rId11"/>
          <a:srcRect l="2557" r="84142"/>
          <a:stretch>
            <a:fillRect/>
          </a:stretch>
        </p:blipFill>
        <p:spPr bwMode="auto">
          <a:xfrm>
            <a:off x="4006850" y="55563"/>
            <a:ext cx="12969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8" name="TextBox 3"/>
          <p:cNvSpPr txBox="1">
            <a:spLocks noChangeArrowheads="1"/>
          </p:cNvSpPr>
          <p:nvPr/>
        </p:nvSpPr>
        <p:spPr bwMode="auto">
          <a:xfrm>
            <a:off x="4024313" y="1022350"/>
            <a:ext cx="12842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orbel" pitchFamily="34" charset="0"/>
              </a:rPr>
              <a:t>Уполномоченный по правам</a:t>
            </a:r>
            <a:endParaRPr lang="en-US" sz="1100">
              <a:latin typeface="Gill Sans MT" pitchFamily="34" charset="0"/>
            </a:endParaRPr>
          </a:p>
          <a:p>
            <a:r>
              <a:rPr lang="ru-RU" sz="1100">
                <a:latin typeface="Corbel" pitchFamily="34" charset="0"/>
              </a:rPr>
              <a:t> ребёнка в Ленинградской области</a:t>
            </a:r>
          </a:p>
        </p:txBody>
      </p:sp>
      <p:sp>
        <p:nvSpPr>
          <p:cNvPr id="12319" name="TextBox 4"/>
          <p:cNvSpPr txBox="1">
            <a:spLocks noChangeArrowheads="1"/>
          </p:cNvSpPr>
          <p:nvPr/>
        </p:nvSpPr>
        <p:spPr bwMode="auto">
          <a:xfrm>
            <a:off x="7693025" y="1600200"/>
            <a:ext cx="1055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orbel" pitchFamily="34" charset="0"/>
              </a:rPr>
              <a:t>Учреждения системы образования</a:t>
            </a:r>
          </a:p>
        </p:txBody>
      </p:sp>
      <p:pic>
        <p:nvPicPr>
          <p:cNvPr id="12320" name="Picture 10" descr="http://static4.depositphotos.com/1010915/268/v/950/depositphotos_2685944-Children-symbol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79950" y="5076825"/>
            <a:ext cx="9398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 стрелкой 43"/>
          <p:cNvCxnSpPr/>
          <p:nvPr/>
        </p:nvCxnSpPr>
        <p:spPr>
          <a:xfrm>
            <a:off x="5172075" y="4067175"/>
            <a:ext cx="1346200" cy="742950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549275"/>
            <a:ext cx="7499350" cy="6192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satMod val="130000"/>
                  </a:schemeClr>
                </a:solidFill>
                <a:effectLst/>
              </a:rPr>
              <a:t>188652, Россия, Ленинградская область, Всеволожский район, деревня Юкки, улица Школьная, дом 14.</a:t>
            </a:r>
            <a:br>
              <a:rPr lang="ru-RU" sz="40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40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4000" dirty="0">
                <a:solidFill>
                  <a:schemeClr val="tx2">
                    <a:satMod val="130000"/>
                  </a:schemeClr>
                </a:solidFill>
                <a:effectLst/>
              </a:rPr>
              <a:t>Телефоны: 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8 </a:t>
            </a:r>
            <a:r>
              <a:rPr lang="ru-RU" sz="4000" dirty="0">
                <a:solidFill>
                  <a:schemeClr val="tx2">
                    <a:satMod val="130000"/>
                  </a:schemeClr>
                </a:solidFill>
                <a:effectLst/>
              </a:rPr>
              <a:t>(813-70) 522-10. Электронная почта: gou_locdk@mail.ru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.</a:t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Директор: Алексеева Анастасия Юрьевна, 8-921-771-82-20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0525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effectLst/>
              </a:rPr>
              <a:t>Основными направлениями деятельности комиссии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являются: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329237"/>
          </a:xfrm>
        </p:spPr>
        <p:txBody>
          <a:bodyPr/>
          <a:lstStyle/>
          <a:p>
            <a:r>
              <a:rPr lang="ru-RU" sz="2000" smtClean="0"/>
              <a:t>проведение комплексного психолого-медико-педагогического обследования (далее - обследование) детей в возрасте от 0 до 18 лет в целях своевременного выявления особенностей в физическом и (или) психическом развитии и (или) отклонений в поведении детей;</a:t>
            </a:r>
            <a:br>
              <a:rPr lang="ru-RU" sz="2000" smtClean="0"/>
            </a:br>
            <a:endParaRPr lang="ru-RU" sz="2000" smtClean="0"/>
          </a:p>
          <a:p>
            <a:r>
              <a:rPr lang="ru-RU" sz="2000" smtClean="0"/>
              <a:t>подготовка по результатам обследования детей рекомендаций по оказанию им психолого-медико-педагогической помощи и организации их обучения и воспитания, а также подтверждение, уточнение или изменение ранее данных комиссией рекомендаций;</a:t>
            </a:r>
            <a:br>
              <a:rPr lang="ru-RU" sz="2000" smtClean="0"/>
            </a:br>
            <a:endParaRPr lang="ru-RU" sz="2000" smtClean="0"/>
          </a:p>
          <a:p>
            <a:r>
              <a:rPr lang="ru-RU" sz="2000" smtClean="0"/>
              <a:t>оказание консультативной помощи родителям (законным представителям) детей, работникам образовательных учреждений, учреждений социального обслуживания, здравоохранения, других организаций по вопросам воспитания, обучения и коррекции нарушений развития детей с ограниченными возможностями здоровья и (или) девиантным (общественно опасным) поведением;</a:t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50237" cy="7921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effectLst/>
              </a:rPr>
              <a:t>Основными направлениями деятельности комиссии являются: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оказание </a:t>
            </a:r>
            <a:r>
              <a:rPr lang="ru-RU" sz="3400" dirty="0"/>
              <a:t>федеральным государственным учреждениям медико-социальной экспертизы содействия в разработке индивидуальной программы реабилитации ребенка-инвалида;</a:t>
            </a:r>
            <a:br>
              <a:rPr lang="ru-RU" sz="3400" dirty="0"/>
            </a:br>
            <a:endParaRPr lang="ru-RU" sz="34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участие </a:t>
            </a:r>
            <a:r>
              <a:rPr lang="ru-RU" sz="3400" dirty="0"/>
              <a:t>в организации информационно-просветительской работы с населением в области предупреждения и коррекции недостатков в физическом и (или) психическом развитии и (или) отклонений в поведении детей;</a:t>
            </a:r>
            <a:br>
              <a:rPr lang="ru-RU" sz="3400" dirty="0"/>
            </a:br>
            <a:endParaRPr lang="ru-RU" sz="34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координация </a:t>
            </a:r>
            <a:r>
              <a:rPr lang="ru-RU" sz="3400" dirty="0"/>
              <a:t>и организационно-методическое обеспечение деятельности территориальных комиссий;</a:t>
            </a:r>
            <a:br>
              <a:rPr lang="ru-RU" sz="3400" dirty="0"/>
            </a:br>
            <a:endParaRPr lang="ru-RU" sz="34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проведение </a:t>
            </a:r>
            <a:r>
              <a:rPr lang="ru-RU" sz="3400" dirty="0"/>
              <a:t>обследования детей по направлению территориальных комиссий, а также в случае обжалования родителями (законными представителями) детей заключений территориальных комиссий;</a:t>
            </a:r>
            <a:br>
              <a:rPr lang="ru-RU" sz="3400" dirty="0"/>
            </a:br>
            <a:endParaRPr lang="ru-RU" sz="3400" dirty="0"/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499350" cy="8651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effectLst/>
              </a:rPr>
              <a:t>Основными направлениями деятельности комиссии являются: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8934450" cy="5256213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dirty="0">
                <a:latin typeface="Calibri" panose="020F0502020204030204" pitchFamily="34" charset="0"/>
              </a:rPr>
              <a:t>осуществление учета данных о детях с ограниченными возможностями здоровья и (или) </a:t>
            </a:r>
            <a:r>
              <a:rPr lang="ru-RU" sz="2900" dirty="0" err="1">
                <a:latin typeface="Calibri" panose="020F0502020204030204" pitchFamily="34" charset="0"/>
              </a:rPr>
              <a:t>девиантным</a:t>
            </a:r>
            <a:r>
              <a:rPr lang="ru-RU" sz="2900" dirty="0">
                <a:latin typeface="Calibri" panose="020F0502020204030204" pitchFamily="34" charset="0"/>
              </a:rPr>
              <a:t> (общественно опасным) поведением, проживающих на территории Ленинградской области;</a:t>
            </a:r>
            <a:br>
              <a:rPr lang="ru-RU" sz="2900" dirty="0">
                <a:latin typeface="Calibri" panose="020F0502020204030204" pitchFamily="34" charset="0"/>
              </a:rPr>
            </a:br>
            <a:endParaRPr lang="ru-RU" sz="2900" dirty="0"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dirty="0" smtClean="0">
                <a:latin typeface="Calibri" panose="020F0502020204030204" pitchFamily="34" charset="0"/>
              </a:rPr>
              <a:t>оказание </a:t>
            </a:r>
            <a:r>
              <a:rPr lang="ru-RU" sz="2900" dirty="0">
                <a:latin typeface="Calibri" panose="020F0502020204030204" pitchFamily="34" charset="0"/>
              </a:rPr>
              <a:t>консультативной помощи детям, самостоятельно обратившимся в комиссию, а также родителям (законным представителям) по вопросам психолого-медико-педагогической помощи детям, в том числе о правах детей. И их родителей (законных представителей).</a:t>
            </a:r>
            <a:br>
              <a:rPr lang="ru-RU" sz="2900" dirty="0">
                <a:latin typeface="Calibri" panose="020F0502020204030204" pitchFamily="34" charset="0"/>
              </a:rPr>
            </a:br>
            <a:endParaRPr lang="ru-RU" sz="29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dirty="0" smtClean="0">
                <a:latin typeface="Calibri" panose="020F0502020204030204" pitchFamily="34" charset="0"/>
                <a:cs typeface="Arial" pitchFamily="34" charset="0"/>
              </a:rPr>
              <a:t>А так же  Комиссия рассматривает проблемные и сложные случаи по определению формы и содержания обучения и воспитания ребенка, возникающие в работе территориальных </a:t>
            </a:r>
            <a:r>
              <a:rPr lang="ru-RU" sz="2900" dirty="0" err="1" smtClean="0">
                <a:latin typeface="Calibri" panose="020F0502020204030204" pitchFamily="34" charset="0"/>
                <a:cs typeface="Arial" pitchFamily="34" charset="0"/>
              </a:rPr>
              <a:t>психолого-медико-педагогических</a:t>
            </a:r>
            <a:r>
              <a:rPr lang="ru-RU" sz="2900" dirty="0" smtClean="0">
                <a:latin typeface="Calibri" panose="020F0502020204030204" pitchFamily="34" charset="0"/>
                <a:cs typeface="Arial" pitchFamily="34" charset="0"/>
              </a:rPr>
              <a:t> служб;  помогает решить сложные случаи с пограничными состояниями и принимает соответствующее решение после проведения экспертизы.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2861</TotalTime>
  <Words>451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Порядок получения заключения психолого-медико-педагогической комиссии </vt:lpstr>
      <vt:lpstr>I  Первичный уровень Психолого-медико-педагогические консилиумы при образовательных учреждениях   II  Муниципальный уровень Районные службы сопровождения: ППМС-центры, территориальные психолого-медико-педагогические комиссии.   III   Областной уровень Государственное казенное учреждение дополнительного образования «Ленинградский областной центр психолого-педагогической, медицинской и социальной помощи», Центральная психолого-медико-педагогическая комиссия </vt:lpstr>
      <vt:lpstr>Федеральный уровень:  Федеральный закон от 29.12.2012 N 273-ФЗ (ред. от 05.05.2014) "Об образовании в Российской Федерации"   Положение о психолого-медико-педагогической комиссии, утвержденное Приказом Министерства образования и науки Российской Федерации (Минобрнауки России) от 20 сентября 2013 г. N 1082   Региональный уровень:  Приказ комитета общего и профессионального образования Ленинградской области от 21.01.2014 N 02 "О порядке работы центральной психолого-медико-педагогической комиссии Ленинградской области"</vt:lpstr>
      <vt:lpstr>Обследование детей, консультирование детей и их родителей (законных представителей) специалистами комиссий осуществляется бесплатно.   Рекомендации центральной комиссии обязательны для территориальных психолого-медико-педагогических комиссий.  </vt:lpstr>
      <vt:lpstr>Слайд 5</vt:lpstr>
      <vt:lpstr>188652, Россия, Ленинградская область, Всеволожский район, деревня Юкки, улица Школьная, дом 14.  Телефоны: 8 (813-70) 522-10. Электронная почта: gou_locdk@mail.ru.  Директор: Алексеева Анастасия Юрьевна, 8-921-771-82-20  </vt:lpstr>
      <vt:lpstr>Основными направлениями деятельности комиссии являются:</vt:lpstr>
      <vt:lpstr>Основными направлениями деятельности комиссии являются:</vt:lpstr>
      <vt:lpstr>Основными направлениями деятельности комиссии являются:</vt:lpstr>
      <vt:lpstr>Диагностика и консультирование</vt:lpstr>
      <vt:lpstr> Комиссия осуществляет обследование детей по заявлению родителя (законного представителя) и по заявкам образовательных учреждений, учреждений здравоохранения, учреждений социального обслуживания населения Ленинградской области.     Прием детей на диагностику и консультирование осуществляется в сопровождении родителей (законных представителей) и по письменному заявлению родителей (законных представителей) о проведении обследования ребенка в комиссии. Медицинское обследование детей, достигших 15 лет, проводится с их согласия, если иное не установлено законодательством Российской Федерации.</vt:lpstr>
      <vt:lpstr>На комиссию предъявляются следующие документы: </vt:lpstr>
      <vt:lpstr>  На комиссию предъявляются следующие документы: </vt:lpstr>
      <vt:lpstr>Работа за стеклом Гезелла</vt:lpstr>
      <vt:lpstr>По результатам обследования комиссия оформляет заключение</vt:lpstr>
      <vt:lpstr> Обучающийся с ограниченными возможностями здоровья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  К категории детей  с  ограниченными возможностями  здоровья  относятся:  - дети с нарушениями  восприятия  (неслышащие и  слабослышащие,  незрячие  и слабовидящие); - с    нарушениями   функций   опорно-двигательного аппарата; - умственно  отсталые  (в  том  числе  глубоко  умственно отсталые); - с  задержкой  психического  развития, - с расстройствами аутистического спектра; - с  тяжелыми нарушениями    речи; - со   сложными   комбинированными недостатками в развитии. </vt:lpstr>
      <vt:lpstr>Слайд 17</vt:lpstr>
      <vt:lpstr>Протокол и заключение комиссии оформляются в день проведения обследования, подписываются руководителем комиссии, всеми членами комиссии и заверяется печатью.  В случае необходимости срок оформления протокола и заключения комиссии продлевается, но не более чем 5 рабочих дней со дня проведения обследования.  Заключение комиссии по согласованию с родителями (законными представителями) детей выдаются им под роспись или направляется по почте с уведомлением о вручении.  Заключение комиссии носит для родителей (законных представителей) детей рекомендательный характер. </vt:lpstr>
      <vt:lpstr>Какую-либо другую документацию, не являющуюся заключением комиссия родителям (законным представителям) не выдает!  В заключении комиссии направление в конкретную образовательную организацию является превышением полномочий. </vt:lpstr>
      <vt:lpstr>Заключение комиссии действительно для представления в органы исполнительной власти осуществляющие управление в сфере образования, образовательные организации, иные органы и организации в течение календарного года с даты его подписания. </vt:lpstr>
      <vt:lpstr>Слайд 21</vt:lpstr>
      <vt:lpstr>Слайд 22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Центральной психолого-медико-педагогической комисси</dc:title>
  <dc:creator>А_Д</dc:creator>
  <cp:lastModifiedBy>6</cp:lastModifiedBy>
  <cp:revision>28</cp:revision>
  <dcterms:created xsi:type="dcterms:W3CDTF">2012-04-10T17:38:27Z</dcterms:created>
  <dcterms:modified xsi:type="dcterms:W3CDTF">2017-01-13T13:15:33Z</dcterms:modified>
</cp:coreProperties>
</file>